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7" r:id="rId3"/>
    <p:sldId id="268" r:id="rId4"/>
    <p:sldId id="270" r:id="rId5"/>
    <p:sldId id="271" r:id="rId6"/>
    <p:sldId id="273" r:id="rId7"/>
    <p:sldId id="274" r:id="rId8"/>
    <p:sldId id="277" r:id="rId9"/>
    <p:sldId id="279" r:id="rId10"/>
    <p:sldId id="280" r:id="rId11"/>
    <p:sldId id="282" r:id="rId12"/>
    <p:sldId id="283" r:id="rId13"/>
    <p:sldId id="284" r:id="rId14"/>
    <p:sldId id="285" r:id="rId15"/>
    <p:sldId id="264" r:id="rId16"/>
    <p:sldId id="26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1C4AD0-D1F1-4A6A-82A8-E2B9650A807B}" v="260" dt="2020-01-24T22:15:33.4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5" d="100"/>
          <a:sy n="105"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336F4-7A00-40AF-AE44-FD388EBAE4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F1FB9B8E-F55D-4DE3-94C5-0653746B93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CB235473-6853-4474-92C9-9D4744E8EF55}"/>
              </a:ext>
            </a:extLst>
          </p:cNvPr>
          <p:cNvSpPr>
            <a:spLocks noGrp="1"/>
          </p:cNvSpPr>
          <p:nvPr>
            <p:ph type="dt" sz="half" idx="10"/>
          </p:nvPr>
        </p:nvSpPr>
        <p:spPr/>
        <p:txBody>
          <a:bodyPr/>
          <a:lstStyle/>
          <a:p>
            <a:fld id="{23FAC11E-E5AE-42DF-AE49-C57E29191410}" type="datetimeFigureOut">
              <a:rPr lang="en-IE" smtClean="0"/>
              <a:t>23/01/2020</a:t>
            </a:fld>
            <a:endParaRPr lang="en-IE"/>
          </a:p>
        </p:txBody>
      </p:sp>
      <p:sp>
        <p:nvSpPr>
          <p:cNvPr id="5" name="Footer Placeholder 4">
            <a:extLst>
              <a:ext uri="{FF2B5EF4-FFF2-40B4-BE49-F238E27FC236}">
                <a16:creationId xmlns:a16="http://schemas.microsoft.com/office/drawing/2014/main" id="{36F6783B-3A47-43FE-B08C-B477C338D6C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742D4E3-6469-43D2-9377-6E8C1C320F29}"/>
              </a:ext>
            </a:extLst>
          </p:cNvPr>
          <p:cNvSpPr>
            <a:spLocks noGrp="1"/>
          </p:cNvSpPr>
          <p:nvPr>
            <p:ph type="sldNum" sz="quarter" idx="12"/>
          </p:nvPr>
        </p:nvSpPr>
        <p:spPr/>
        <p:txBody>
          <a:bodyPr/>
          <a:lstStyle/>
          <a:p>
            <a:fld id="{D02FE385-EF91-41F7-9B2B-800B721478D7}" type="slidenum">
              <a:rPr lang="en-IE" smtClean="0"/>
              <a:t>‹#›</a:t>
            </a:fld>
            <a:endParaRPr lang="en-IE"/>
          </a:p>
        </p:txBody>
      </p:sp>
    </p:spTree>
    <p:extLst>
      <p:ext uri="{BB962C8B-B14F-4D97-AF65-F5344CB8AC3E}">
        <p14:creationId xmlns:p14="http://schemas.microsoft.com/office/powerpoint/2010/main" val="180844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468BC-6256-4E05-B380-38FB5BB7EED4}"/>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A2B5B1E6-37A4-4453-A5AB-878C9ED912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1204A69-9134-41C5-B231-E9C6225FF12D}"/>
              </a:ext>
            </a:extLst>
          </p:cNvPr>
          <p:cNvSpPr>
            <a:spLocks noGrp="1"/>
          </p:cNvSpPr>
          <p:nvPr>
            <p:ph type="dt" sz="half" idx="10"/>
          </p:nvPr>
        </p:nvSpPr>
        <p:spPr/>
        <p:txBody>
          <a:bodyPr/>
          <a:lstStyle/>
          <a:p>
            <a:fld id="{23FAC11E-E5AE-42DF-AE49-C57E29191410}" type="datetimeFigureOut">
              <a:rPr lang="en-IE" smtClean="0"/>
              <a:t>23/01/2020</a:t>
            </a:fld>
            <a:endParaRPr lang="en-IE"/>
          </a:p>
        </p:txBody>
      </p:sp>
      <p:sp>
        <p:nvSpPr>
          <p:cNvPr id="5" name="Footer Placeholder 4">
            <a:extLst>
              <a:ext uri="{FF2B5EF4-FFF2-40B4-BE49-F238E27FC236}">
                <a16:creationId xmlns:a16="http://schemas.microsoft.com/office/drawing/2014/main" id="{4BF7F70E-2675-45AC-BCC2-761415735AC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108C48C-C68E-4E5D-859C-4195E879CD88}"/>
              </a:ext>
            </a:extLst>
          </p:cNvPr>
          <p:cNvSpPr>
            <a:spLocks noGrp="1"/>
          </p:cNvSpPr>
          <p:nvPr>
            <p:ph type="sldNum" sz="quarter" idx="12"/>
          </p:nvPr>
        </p:nvSpPr>
        <p:spPr/>
        <p:txBody>
          <a:bodyPr/>
          <a:lstStyle/>
          <a:p>
            <a:fld id="{D02FE385-EF91-41F7-9B2B-800B721478D7}" type="slidenum">
              <a:rPr lang="en-IE" smtClean="0"/>
              <a:t>‹#›</a:t>
            </a:fld>
            <a:endParaRPr lang="en-IE"/>
          </a:p>
        </p:txBody>
      </p:sp>
    </p:spTree>
    <p:extLst>
      <p:ext uri="{BB962C8B-B14F-4D97-AF65-F5344CB8AC3E}">
        <p14:creationId xmlns:p14="http://schemas.microsoft.com/office/powerpoint/2010/main" val="16218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04C9FC-60EA-4FB2-A295-210FBFA6F4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5657BEFB-0F1B-4D50-A2ED-6D0B9AF0D9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791174D-15CA-447E-9122-ED28BFAA1609}"/>
              </a:ext>
            </a:extLst>
          </p:cNvPr>
          <p:cNvSpPr>
            <a:spLocks noGrp="1"/>
          </p:cNvSpPr>
          <p:nvPr>
            <p:ph type="dt" sz="half" idx="10"/>
          </p:nvPr>
        </p:nvSpPr>
        <p:spPr/>
        <p:txBody>
          <a:bodyPr/>
          <a:lstStyle/>
          <a:p>
            <a:fld id="{23FAC11E-E5AE-42DF-AE49-C57E29191410}" type="datetimeFigureOut">
              <a:rPr lang="en-IE" smtClean="0"/>
              <a:t>23/01/2020</a:t>
            </a:fld>
            <a:endParaRPr lang="en-IE"/>
          </a:p>
        </p:txBody>
      </p:sp>
      <p:sp>
        <p:nvSpPr>
          <p:cNvPr id="5" name="Footer Placeholder 4">
            <a:extLst>
              <a:ext uri="{FF2B5EF4-FFF2-40B4-BE49-F238E27FC236}">
                <a16:creationId xmlns:a16="http://schemas.microsoft.com/office/drawing/2014/main" id="{0ACF76FB-D17B-4D98-BB63-B0F4D3ED29B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9CA1B56-8D37-4B22-8710-33C048689AF2}"/>
              </a:ext>
            </a:extLst>
          </p:cNvPr>
          <p:cNvSpPr>
            <a:spLocks noGrp="1"/>
          </p:cNvSpPr>
          <p:nvPr>
            <p:ph type="sldNum" sz="quarter" idx="12"/>
          </p:nvPr>
        </p:nvSpPr>
        <p:spPr/>
        <p:txBody>
          <a:bodyPr/>
          <a:lstStyle/>
          <a:p>
            <a:fld id="{D02FE385-EF91-41F7-9B2B-800B721478D7}" type="slidenum">
              <a:rPr lang="en-IE" smtClean="0"/>
              <a:t>‹#›</a:t>
            </a:fld>
            <a:endParaRPr lang="en-IE"/>
          </a:p>
        </p:txBody>
      </p:sp>
    </p:spTree>
    <p:extLst>
      <p:ext uri="{BB962C8B-B14F-4D97-AF65-F5344CB8AC3E}">
        <p14:creationId xmlns:p14="http://schemas.microsoft.com/office/powerpoint/2010/main" val="3888279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9B7A5-E0BD-437C-B047-0AE2F22F7D9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B58A6DC-E395-4FDE-BC0C-D28B74D749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6B9BE2C-82D2-4611-A3A0-0791E862FE62}"/>
              </a:ext>
            </a:extLst>
          </p:cNvPr>
          <p:cNvSpPr>
            <a:spLocks noGrp="1"/>
          </p:cNvSpPr>
          <p:nvPr>
            <p:ph type="dt" sz="half" idx="10"/>
          </p:nvPr>
        </p:nvSpPr>
        <p:spPr/>
        <p:txBody>
          <a:bodyPr/>
          <a:lstStyle/>
          <a:p>
            <a:fld id="{23FAC11E-E5AE-42DF-AE49-C57E29191410}" type="datetimeFigureOut">
              <a:rPr lang="en-IE" smtClean="0"/>
              <a:t>23/01/2020</a:t>
            </a:fld>
            <a:endParaRPr lang="en-IE"/>
          </a:p>
        </p:txBody>
      </p:sp>
      <p:sp>
        <p:nvSpPr>
          <p:cNvPr id="5" name="Footer Placeholder 4">
            <a:extLst>
              <a:ext uri="{FF2B5EF4-FFF2-40B4-BE49-F238E27FC236}">
                <a16:creationId xmlns:a16="http://schemas.microsoft.com/office/drawing/2014/main" id="{E3380782-FA2D-4B08-BFA2-28C314627E4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D73B107-CE46-435C-93D0-B566FCE666D2}"/>
              </a:ext>
            </a:extLst>
          </p:cNvPr>
          <p:cNvSpPr>
            <a:spLocks noGrp="1"/>
          </p:cNvSpPr>
          <p:nvPr>
            <p:ph type="sldNum" sz="quarter" idx="12"/>
          </p:nvPr>
        </p:nvSpPr>
        <p:spPr/>
        <p:txBody>
          <a:bodyPr/>
          <a:lstStyle/>
          <a:p>
            <a:fld id="{D02FE385-EF91-41F7-9B2B-800B721478D7}" type="slidenum">
              <a:rPr lang="en-IE" smtClean="0"/>
              <a:t>‹#›</a:t>
            </a:fld>
            <a:endParaRPr lang="en-IE"/>
          </a:p>
        </p:txBody>
      </p:sp>
    </p:spTree>
    <p:extLst>
      <p:ext uri="{BB962C8B-B14F-4D97-AF65-F5344CB8AC3E}">
        <p14:creationId xmlns:p14="http://schemas.microsoft.com/office/powerpoint/2010/main" val="393681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605F7-A553-4958-80C6-A685D32363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33E645E5-4F21-4BE0-A675-6B104F9F3C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EC56A5-F81E-46C2-89F7-6131811259A3}"/>
              </a:ext>
            </a:extLst>
          </p:cNvPr>
          <p:cNvSpPr>
            <a:spLocks noGrp="1"/>
          </p:cNvSpPr>
          <p:nvPr>
            <p:ph type="dt" sz="half" idx="10"/>
          </p:nvPr>
        </p:nvSpPr>
        <p:spPr/>
        <p:txBody>
          <a:bodyPr/>
          <a:lstStyle/>
          <a:p>
            <a:fld id="{23FAC11E-E5AE-42DF-AE49-C57E29191410}" type="datetimeFigureOut">
              <a:rPr lang="en-IE" smtClean="0"/>
              <a:t>23/01/2020</a:t>
            </a:fld>
            <a:endParaRPr lang="en-IE"/>
          </a:p>
        </p:txBody>
      </p:sp>
      <p:sp>
        <p:nvSpPr>
          <p:cNvPr id="5" name="Footer Placeholder 4">
            <a:extLst>
              <a:ext uri="{FF2B5EF4-FFF2-40B4-BE49-F238E27FC236}">
                <a16:creationId xmlns:a16="http://schemas.microsoft.com/office/drawing/2014/main" id="{7134B093-DE63-41FF-833A-E7C9AD8C9E9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EA55385-20DF-4866-BEDD-C91D608CDCE4}"/>
              </a:ext>
            </a:extLst>
          </p:cNvPr>
          <p:cNvSpPr>
            <a:spLocks noGrp="1"/>
          </p:cNvSpPr>
          <p:nvPr>
            <p:ph type="sldNum" sz="quarter" idx="12"/>
          </p:nvPr>
        </p:nvSpPr>
        <p:spPr/>
        <p:txBody>
          <a:bodyPr/>
          <a:lstStyle/>
          <a:p>
            <a:fld id="{D02FE385-EF91-41F7-9B2B-800B721478D7}" type="slidenum">
              <a:rPr lang="en-IE" smtClean="0"/>
              <a:t>‹#›</a:t>
            </a:fld>
            <a:endParaRPr lang="en-IE"/>
          </a:p>
        </p:txBody>
      </p:sp>
    </p:spTree>
    <p:extLst>
      <p:ext uri="{BB962C8B-B14F-4D97-AF65-F5344CB8AC3E}">
        <p14:creationId xmlns:p14="http://schemas.microsoft.com/office/powerpoint/2010/main" val="1529364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A2C88-FF69-4884-814D-0ED3035D7BA8}"/>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D16926E-90A6-4217-8F10-3DF4BD0B02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D4736C34-9639-41BC-94C2-E25B425D18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EB8333CB-E2DF-4E12-8809-8D2D6C3CB87F}"/>
              </a:ext>
            </a:extLst>
          </p:cNvPr>
          <p:cNvSpPr>
            <a:spLocks noGrp="1"/>
          </p:cNvSpPr>
          <p:nvPr>
            <p:ph type="dt" sz="half" idx="10"/>
          </p:nvPr>
        </p:nvSpPr>
        <p:spPr/>
        <p:txBody>
          <a:bodyPr/>
          <a:lstStyle/>
          <a:p>
            <a:fld id="{23FAC11E-E5AE-42DF-AE49-C57E29191410}" type="datetimeFigureOut">
              <a:rPr lang="en-IE" smtClean="0"/>
              <a:t>23/01/2020</a:t>
            </a:fld>
            <a:endParaRPr lang="en-IE"/>
          </a:p>
        </p:txBody>
      </p:sp>
      <p:sp>
        <p:nvSpPr>
          <p:cNvPr id="6" name="Footer Placeholder 5">
            <a:extLst>
              <a:ext uri="{FF2B5EF4-FFF2-40B4-BE49-F238E27FC236}">
                <a16:creationId xmlns:a16="http://schemas.microsoft.com/office/drawing/2014/main" id="{E372784A-D3EA-4EF8-AF6F-36554FDD7CD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F323CBF-4715-4509-A568-4C7B6C7606E5}"/>
              </a:ext>
            </a:extLst>
          </p:cNvPr>
          <p:cNvSpPr>
            <a:spLocks noGrp="1"/>
          </p:cNvSpPr>
          <p:nvPr>
            <p:ph type="sldNum" sz="quarter" idx="12"/>
          </p:nvPr>
        </p:nvSpPr>
        <p:spPr/>
        <p:txBody>
          <a:bodyPr/>
          <a:lstStyle/>
          <a:p>
            <a:fld id="{D02FE385-EF91-41F7-9B2B-800B721478D7}" type="slidenum">
              <a:rPr lang="en-IE" smtClean="0"/>
              <a:t>‹#›</a:t>
            </a:fld>
            <a:endParaRPr lang="en-IE"/>
          </a:p>
        </p:txBody>
      </p:sp>
    </p:spTree>
    <p:extLst>
      <p:ext uri="{BB962C8B-B14F-4D97-AF65-F5344CB8AC3E}">
        <p14:creationId xmlns:p14="http://schemas.microsoft.com/office/powerpoint/2010/main" val="3332686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73FFD-A02B-48D5-8AF2-CA485A6A1CB5}"/>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2193BA01-5A82-47BE-A8AD-030DD90D0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0B24AD-C412-48F7-9BAC-5B6B3F051F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C903C1BF-2387-44BF-9978-6F9CA6FE74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0D2F87-2A7A-42FF-96AD-D91BED728F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AA9BE92D-3345-4A3D-8771-57E13A3574EE}"/>
              </a:ext>
            </a:extLst>
          </p:cNvPr>
          <p:cNvSpPr>
            <a:spLocks noGrp="1"/>
          </p:cNvSpPr>
          <p:nvPr>
            <p:ph type="dt" sz="half" idx="10"/>
          </p:nvPr>
        </p:nvSpPr>
        <p:spPr/>
        <p:txBody>
          <a:bodyPr/>
          <a:lstStyle/>
          <a:p>
            <a:fld id="{23FAC11E-E5AE-42DF-AE49-C57E29191410}" type="datetimeFigureOut">
              <a:rPr lang="en-IE" smtClean="0"/>
              <a:t>23/01/2020</a:t>
            </a:fld>
            <a:endParaRPr lang="en-IE"/>
          </a:p>
        </p:txBody>
      </p:sp>
      <p:sp>
        <p:nvSpPr>
          <p:cNvPr id="8" name="Footer Placeholder 7">
            <a:extLst>
              <a:ext uri="{FF2B5EF4-FFF2-40B4-BE49-F238E27FC236}">
                <a16:creationId xmlns:a16="http://schemas.microsoft.com/office/drawing/2014/main" id="{6B800A8A-1C76-4173-8514-B4E418EBBC3D}"/>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09FE6918-72E8-4C94-951C-98DF806F1CB3}"/>
              </a:ext>
            </a:extLst>
          </p:cNvPr>
          <p:cNvSpPr>
            <a:spLocks noGrp="1"/>
          </p:cNvSpPr>
          <p:nvPr>
            <p:ph type="sldNum" sz="quarter" idx="12"/>
          </p:nvPr>
        </p:nvSpPr>
        <p:spPr/>
        <p:txBody>
          <a:bodyPr/>
          <a:lstStyle/>
          <a:p>
            <a:fld id="{D02FE385-EF91-41F7-9B2B-800B721478D7}" type="slidenum">
              <a:rPr lang="en-IE" smtClean="0"/>
              <a:t>‹#›</a:t>
            </a:fld>
            <a:endParaRPr lang="en-IE"/>
          </a:p>
        </p:txBody>
      </p:sp>
    </p:spTree>
    <p:extLst>
      <p:ext uri="{BB962C8B-B14F-4D97-AF65-F5344CB8AC3E}">
        <p14:creationId xmlns:p14="http://schemas.microsoft.com/office/powerpoint/2010/main" val="2464065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92B4E-C637-456B-8733-8723BAC85DB5}"/>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2C132EC5-FDC3-4FD7-820A-69AFAD68DDE2}"/>
              </a:ext>
            </a:extLst>
          </p:cNvPr>
          <p:cNvSpPr>
            <a:spLocks noGrp="1"/>
          </p:cNvSpPr>
          <p:nvPr>
            <p:ph type="dt" sz="half" idx="10"/>
          </p:nvPr>
        </p:nvSpPr>
        <p:spPr/>
        <p:txBody>
          <a:bodyPr/>
          <a:lstStyle/>
          <a:p>
            <a:fld id="{23FAC11E-E5AE-42DF-AE49-C57E29191410}" type="datetimeFigureOut">
              <a:rPr lang="en-IE" smtClean="0"/>
              <a:t>23/01/2020</a:t>
            </a:fld>
            <a:endParaRPr lang="en-IE"/>
          </a:p>
        </p:txBody>
      </p:sp>
      <p:sp>
        <p:nvSpPr>
          <p:cNvPr id="4" name="Footer Placeholder 3">
            <a:extLst>
              <a:ext uri="{FF2B5EF4-FFF2-40B4-BE49-F238E27FC236}">
                <a16:creationId xmlns:a16="http://schemas.microsoft.com/office/drawing/2014/main" id="{2BD76918-B324-436E-84F7-153D28E55EAB}"/>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F262FFA-31EF-4B57-BCAE-EE29E842DABD}"/>
              </a:ext>
            </a:extLst>
          </p:cNvPr>
          <p:cNvSpPr>
            <a:spLocks noGrp="1"/>
          </p:cNvSpPr>
          <p:nvPr>
            <p:ph type="sldNum" sz="quarter" idx="12"/>
          </p:nvPr>
        </p:nvSpPr>
        <p:spPr/>
        <p:txBody>
          <a:bodyPr/>
          <a:lstStyle/>
          <a:p>
            <a:fld id="{D02FE385-EF91-41F7-9B2B-800B721478D7}" type="slidenum">
              <a:rPr lang="en-IE" smtClean="0"/>
              <a:t>‹#›</a:t>
            </a:fld>
            <a:endParaRPr lang="en-IE"/>
          </a:p>
        </p:txBody>
      </p:sp>
    </p:spTree>
    <p:extLst>
      <p:ext uri="{BB962C8B-B14F-4D97-AF65-F5344CB8AC3E}">
        <p14:creationId xmlns:p14="http://schemas.microsoft.com/office/powerpoint/2010/main" val="1734568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EC4AD0-D840-45FD-A64C-01C87B0FC271}"/>
              </a:ext>
            </a:extLst>
          </p:cNvPr>
          <p:cNvSpPr>
            <a:spLocks noGrp="1"/>
          </p:cNvSpPr>
          <p:nvPr>
            <p:ph type="dt" sz="half" idx="10"/>
          </p:nvPr>
        </p:nvSpPr>
        <p:spPr/>
        <p:txBody>
          <a:bodyPr/>
          <a:lstStyle/>
          <a:p>
            <a:fld id="{23FAC11E-E5AE-42DF-AE49-C57E29191410}" type="datetimeFigureOut">
              <a:rPr lang="en-IE" smtClean="0"/>
              <a:t>23/01/2020</a:t>
            </a:fld>
            <a:endParaRPr lang="en-IE"/>
          </a:p>
        </p:txBody>
      </p:sp>
      <p:sp>
        <p:nvSpPr>
          <p:cNvPr id="3" name="Footer Placeholder 2">
            <a:extLst>
              <a:ext uri="{FF2B5EF4-FFF2-40B4-BE49-F238E27FC236}">
                <a16:creationId xmlns:a16="http://schemas.microsoft.com/office/drawing/2014/main" id="{F7A31491-9739-4371-9D1F-8C1282CD268F}"/>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A6F27CF4-6EB9-4BCF-B8E3-2328A6CCED12}"/>
              </a:ext>
            </a:extLst>
          </p:cNvPr>
          <p:cNvSpPr>
            <a:spLocks noGrp="1"/>
          </p:cNvSpPr>
          <p:nvPr>
            <p:ph type="sldNum" sz="quarter" idx="12"/>
          </p:nvPr>
        </p:nvSpPr>
        <p:spPr/>
        <p:txBody>
          <a:bodyPr/>
          <a:lstStyle/>
          <a:p>
            <a:fld id="{D02FE385-EF91-41F7-9B2B-800B721478D7}" type="slidenum">
              <a:rPr lang="en-IE" smtClean="0"/>
              <a:t>‹#›</a:t>
            </a:fld>
            <a:endParaRPr lang="en-IE"/>
          </a:p>
        </p:txBody>
      </p:sp>
    </p:spTree>
    <p:extLst>
      <p:ext uri="{BB962C8B-B14F-4D97-AF65-F5344CB8AC3E}">
        <p14:creationId xmlns:p14="http://schemas.microsoft.com/office/powerpoint/2010/main" val="2832553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697E7-7DDA-40BB-A3CD-F10E6F7AC2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7D0075E9-FD7F-4775-BE39-02C25CDE04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3DB9796F-B6A4-44E2-ABC3-77372A2D48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8BAF84-F4E8-4045-9112-6605F35E97D8}"/>
              </a:ext>
            </a:extLst>
          </p:cNvPr>
          <p:cNvSpPr>
            <a:spLocks noGrp="1"/>
          </p:cNvSpPr>
          <p:nvPr>
            <p:ph type="dt" sz="half" idx="10"/>
          </p:nvPr>
        </p:nvSpPr>
        <p:spPr/>
        <p:txBody>
          <a:bodyPr/>
          <a:lstStyle/>
          <a:p>
            <a:fld id="{23FAC11E-E5AE-42DF-AE49-C57E29191410}" type="datetimeFigureOut">
              <a:rPr lang="en-IE" smtClean="0"/>
              <a:t>23/01/2020</a:t>
            </a:fld>
            <a:endParaRPr lang="en-IE"/>
          </a:p>
        </p:txBody>
      </p:sp>
      <p:sp>
        <p:nvSpPr>
          <p:cNvPr id="6" name="Footer Placeholder 5">
            <a:extLst>
              <a:ext uri="{FF2B5EF4-FFF2-40B4-BE49-F238E27FC236}">
                <a16:creationId xmlns:a16="http://schemas.microsoft.com/office/drawing/2014/main" id="{54DE8C88-6DF5-48A9-B78E-4C1C0C18D15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C684625-06CE-457A-A724-091345B7D897}"/>
              </a:ext>
            </a:extLst>
          </p:cNvPr>
          <p:cNvSpPr>
            <a:spLocks noGrp="1"/>
          </p:cNvSpPr>
          <p:nvPr>
            <p:ph type="sldNum" sz="quarter" idx="12"/>
          </p:nvPr>
        </p:nvSpPr>
        <p:spPr/>
        <p:txBody>
          <a:bodyPr/>
          <a:lstStyle/>
          <a:p>
            <a:fld id="{D02FE385-EF91-41F7-9B2B-800B721478D7}" type="slidenum">
              <a:rPr lang="en-IE" smtClean="0"/>
              <a:t>‹#›</a:t>
            </a:fld>
            <a:endParaRPr lang="en-IE"/>
          </a:p>
        </p:txBody>
      </p:sp>
    </p:spTree>
    <p:extLst>
      <p:ext uri="{BB962C8B-B14F-4D97-AF65-F5344CB8AC3E}">
        <p14:creationId xmlns:p14="http://schemas.microsoft.com/office/powerpoint/2010/main" val="1100861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6443D-4AE9-4012-9D7A-807C3D3539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B9F4546E-E3A7-451D-BEF9-3FB7B1D5B9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C5DDC7D8-0A5F-437C-BE0A-1B1A6CA08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C5A7E1-2242-4AE5-AD43-CD9138E2FBF4}"/>
              </a:ext>
            </a:extLst>
          </p:cNvPr>
          <p:cNvSpPr>
            <a:spLocks noGrp="1"/>
          </p:cNvSpPr>
          <p:nvPr>
            <p:ph type="dt" sz="half" idx="10"/>
          </p:nvPr>
        </p:nvSpPr>
        <p:spPr/>
        <p:txBody>
          <a:bodyPr/>
          <a:lstStyle/>
          <a:p>
            <a:fld id="{23FAC11E-E5AE-42DF-AE49-C57E29191410}" type="datetimeFigureOut">
              <a:rPr lang="en-IE" smtClean="0"/>
              <a:t>23/01/2020</a:t>
            </a:fld>
            <a:endParaRPr lang="en-IE"/>
          </a:p>
        </p:txBody>
      </p:sp>
      <p:sp>
        <p:nvSpPr>
          <p:cNvPr id="6" name="Footer Placeholder 5">
            <a:extLst>
              <a:ext uri="{FF2B5EF4-FFF2-40B4-BE49-F238E27FC236}">
                <a16:creationId xmlns:a16="http://schemas.microsoft.com/office/drawing/2014/main" id="{EDA1BB8D-2AB1-46B7-8B46-C7D8FEC1CDA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A777C79-6E54-419A-A40C-887D2FBDD40B}"/>
              </a:ext>
            </a:extLst>
          </p:cNvPr>
          <p:cNvSpPr>
            <a:spLocks noGrp="1"/>
          </p:cNvSpPr>
          <p:nvPr>
            <p:ph type="sldNum" sz="quarter" idx="12"/>
          </p:nvPr>
        </p:nvSpPr>
        <p:spPr/>
        <p:txBody>
          <a:bodyPr/>
          <a:lstStyle/>
          <a:p>
            <a:fld id="{D02FE385-EF91-41F7-9B2B-800B721478D7}" type="slidenum">
              <a:rPr lang="en-IE" smtClean="0"/>
              <a:t>‹#›</a:t>
            </a:fld>
            <a:endParaRPr lang="en-IE"/>
          </a:p>
        </p:txBody>
      </p:sp>
    </p:spTree>
    <p:extLst>
      <p:ext uri="{BB962C8B-B14F-4D97-AF65-F5344CB8AC3E}">
        <p14:creationId xmlns:p14="http://schemas.microsoft.com/office/powerpoint/2010/main" val="772450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43E348-751A-4F6F-84AB-F8506531DB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4DEABA80-E78E-4EE8-B049-E0CBCD1581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744163F-906A-4745-8878-67199F5A01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FAC11E-E5AE-42DF-AE49-C57E29191410}" type="datetimeFigureOut">
              <a:rPr lang="en-IE" smtClean="0"/>
              <a:t>23/01/2020</a:t>
            </a:fld>
            <a:endParaRPr lang="en-IE"/>
          </a:p>
        </p:txBody>
      </p:sp>
      <p:sp>
        <p:nvSpPr>
          <p:cNvPr id="5" name="Footer Placeholder 4">
            <a:extLst>
              <a:ext uri="{FF2B5EF4-FFF2-40B4-BE49-F238E27FC236}">
                <a16:creationId xmlns:a16="http://schemas.microsoft.com/office/drawing/2014/main" id="{0D542EE8-1CC8-4DBB-A7C9-A7E7AC1DCD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A6CAEA9C-B5B8-4B64-941B-9303167B7D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FE385-EF91-41F7-9B2B-800B721478D7}" type="slidenum">
              <a:rPr lang="en-IE" smtClean="0"/>
              <a:t>‹#›</a:t>
            </a:fld>
            <a:endParaRPr lang="en-IE"/>
          </a:p>
        </p:txBody>
      </p:sp>
    </p:spTree>
    <p:extLst>
      <p:ext uri="{BB962C8B-B14F-4D97-AF65-F5344CB8AC3E}">
        <p14:creationId xmlns:p14="http://schemas.microsoft.com/office/powerpoint/2010/main" val="499798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s://www.communityworkireland.ie/towards-climate-justice-a-strategy-guide-for-the-community-sector-in-responding-to-climate-chang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96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6CFA557-FE4D-425B-ACB1-AD37CAEDAA80}"/>
              </a:ext>
            </a:extLst>
          </p:cNvPr>
          <p:cNvSpPr txBox="1"/>
          <p:nvPr/>
        </p:nvSpPr>
        <p:spPr>
          <a:xfrm>
            <a:off x="173736" y="3102847"/>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sz="2600" kern="1200" dirty="0">
                <a:solidFill>
                  <a:srgbClr val="FFFFFF"/>
                </a:solidFill>
                <a:latin typeface="+mj-lt"/>
                <a:ea typeface="+mj-ea"/>
                <a:cs typeface="+mj-cs"/>
              </a:rPr>
              <a:t>Ann Irwin, CWI National Co-ordinator</a:t>
            </a:r>
          </a:p>
        </p:txBody>
      </p:sp>
      <p:sp>
        <p:nvSpPr>
          <p:cNvPr id="27" name="Rectangle 26">
            <a:extLst>
              <a:ext uri="{FF2B5EF4-FFF2-40B4-BE49-F238E27FC236}">
                <a16:creationId xmlns:a16="http://schemas.microsoft.com/office/drawing/2014/main" id="{B5BFE573-75B2-4DB3-A9FE-AFB9C225026B}"/>
              </a:ext>
            </a:extLst>
          </p:cNvPr>
          <p:cNvSpPr/>
          <p:nvPr/>
        </p:nvSpPr>
        <p:spPr>
          <a:xfrm>
            <a:off x="2215736" y="338413"/>
            <a:ext cx="5128040" cy="2062103"/>
          </a:xfrm>
          <a:prstGeom prst="rect">
            <a:avLst/>
          </a:prstGeom>
          <a:solidFill>
            <a:schemeClr val="bg2">
              <a:lumMod val="25000"/>
            </a:schemeClr>
          </a:solidFill>
          <a:effectLst>
            <a:outerShdw blurRad="50800" dist="38100" dir="2700000" algn="tl" rotWithShape="0">
              <a:prstClr val="black">
                <a:alpha val="40000"/>
              </a:prstClr>
            </a:outerShdw>
          </a:effectLst>
        </p:spPr>
        <p:txBody>
          <a:bodyPr wrap="square">
            <a:spAutoFit/>
          </a:bodyPr>
          <a:lstStyle/>
          <a:p>
            <a:pPr algn="ctr"/>
            <a:r>
              <a:rPr lang="en-US" sz="4400" dirty="0">
                <a:solidFill>
                  <a:schemeClr val="bg1"/>
                </a:solidFill>
              </a:rPr>
              <a:t>Community Actions For Climate Justice</a:t>
            </a:r>
            <a:endParaRPr lang="en-IE" sz="2000" dirty="0">
              <a:solidFill>
                <a:schemeClr val="bg1"/>
              </a:solidFill>
            </a:endParaRPr>
          </a:p>
          <a:p>
            <a:pPr marL="342900" indent="-342900">
              <a:buFont typeface="Arial" panose="020B0604020202020204" pitchFamily="34" charset="0"/>
              <a:buChar char="•"/>
            </a:pPr>
            <a:endParaRPr lang="en-IE" sz="2000" dirty="0">
              <a:solidFill>
                <a:schemeClr val="bg1"/>
              </a:solidFill>
            </a:endParaRPr>
          </a:p>
          <a:p>
            <a:pPr marL="342900" indent="-342900">
              <a:buFont typeface="Arial" panose="020B0604020202020204" pitchFamily="34" charset="0"/>
              <a:buChar char="•"/>
            </a:pPr>
            <a:endParaRPr lang="en-IE" sz="2000" dirty="0">
              <a:solidFill>
                <a:schemeClr val="bg1"/>
              </a:solidFill>
            </a:endParaRPr>
          </a:p>
        </p:txBody>
      </p:sp>
      <p:sp>
        <p:nvSpPr>
          <p:cNvPr id="28" name="Rectangle 27">
            <a:extLst>
              <a:ext uri="{FF2B5EF4-FFF2-40B4-BE49-F238E27FC236}">
                <a16:creationId xmlns:a16="http://schemas.microsoft.com/office/drawing/2014/main" id="{55C5D0C6-B79B-4322-B448-D5B8D15C5B2F}"/>
              </a:ext>
            </a:extLst>
          </p:cNvPr>
          <p:cNvSpPr/>
          <p:nvPr/>
        </p:nvSpPr>
        <p:spPr>
          <a:xfrm>
            <a:off x="3112676" y="3913717"/>
            <a:ext cx="3785616" cy="646331"/>
          </a:xfrm>
          <a:prstGeom prst="rect">
            <a:avLst/>
          </a:prstGeom>
          <a:solidFill>
            <a:schemeClr val="bg2">
              <a:lumMod val="25000"/>
            </a:schemeClr>
          </a:solidFill>
          <a:effectLst>
            <a:outerShdw blurRad="50800" dist="38100" dir="2700000" algn="tl" rotWithShape="0">
              <a:prstClr val="black">
                <a:alpha val="40000"/>
              </a:prstClr>
            </a:outerShdw>
          </a:effectLst>
        </p:spPr>
        <p:txBody>
          <a:bodyPr wrap="square">
            <a:spAutoFit/>
          </a:bodyPr>
          <a:lstStyle/>
          <a:p>
            <a:r>
              <a:rPr lang="en-US" dirty="0">
                <a:solidFill>
                  <a:schemeClr val="bg1"/>
                </a:solidFill>
              </a:rPr>
              <a:t>Saturday, January 25th 2020</a:t>
            </a:r>
          </a:p>
          <a:p>
            <a:r>
              <a:rPr lang="en-US" dirty="0">
                <a:solidFill>
                  <a:schemeClr val="bg1"/>
                </a:solidFill>
              </a:rPr>
              <a:t>National Opera House, Wexford</a:t>
            </a:r>
            <a:endParaRPr lang="en-IE" sz="2000" dirty="0">
              <a:solidFill>
                <a:schemeClr val="bg1"/>
              </a:solidFill>
            </a:endParaRPr>
          </a:p>
        </p:txBody>
      </p:sp>
      <p:pic>
        <p:nvPicPr>
          <p:cNvPr id="13" name="Picture 12">
            <a:extLst>
              <a:ext uri="{FF2B5EF4-FFF2-40B4-BE49-F238E27FC236}">
                <a16:creationId xmlns:a16="http://schemas.microsoft.com/office/drawing/2014/main" id="{93F03D19-30A9-4523-AD5E-6CE451EC1C29}"/>
              </a:ext>
            </a:extLst>
          </p:cNvPr>
          <p:cNvPicPr>
            <a:picLocks noChangeAspect="1"/>
          </p:cNvPicPr>
          <p:nvPr/>
        </p:nvPicPr>
        <p:blipFill>
          <a:blip r:embed="rId2"/>
          <a:stretch>
            <a:fillRect/>
          </a:stretch>
        </p:blipFill>
        <p:spPr>
          <a:xfrm>
            <a:off x="2114646" y="6087916"/>
            <a:ext cx="5336551" cy="747500"/>
          </a:xfrm>
          <a:prstGeom prst="rect">
            <a:avLst/>
          </a:prstGeom>
        </p:spPr>
      </p:pic>
      <p:pic>
        <p:nvPicPr>
          <p:cNvPr id="18" name="Picture 17" descr="A picture containing food&#10;&#10;Description automatically generated">
            <a:extLst>
              <a:ext uri="{FF2B5EF4-FFF2-40B4-BE49-F238E27FC236}">
                <a16:creationId xmlns:a16="http://schemas.microsoft.com/office/drawing/2014/main" id="{1D5AC917-F3EC-4E76-91BF-F3A85C9E0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7177" y="0"/>
            <a:ext cx="4848844" cy="6858000"/>
          </a:xfrm>
          <a:prstGeom prst="rect">
            <a:avLst/>
          </a:prstGeom>
        </p:spPr>
      </p:pic>
    </p:spTree>
    <p:extLst>
      <p:ext uri="{BB962C8B-B14F-4D97-AF65-F5344CB8AC3E}">
        <p14:creationId xmlns:p14="http://schemas.microsoft.com/office/powerpoint/2010/main" val="3088002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alpha val="7000"/>
          </a:schemeClr>
        </a:solidFill>
        <a:effectLst/>
      </p:bgPr>
    </p:bg>
    <p:spTree>
      <p:nvGrpSpPr>
        <p:cNvPr id="1" name=""/>
        <p:cNvGrpSpPr/>
        <p:nvPr/>
      </p:nvGrpSpPr>
      <p:grpSpPr>
        <a:xfrm>
          <a:off x="0" y="0"/>
          <a:ext cx="0" cy="0"/>
          <a:chOff x="0" y="0"/>
          <a:chExt cx="0" cy="0"/>
        </a:xfrm>
      </p:grpSpPr>
      <p:sp>
        <p:nvSpPr>
          <p:cNvPr id="25" name="Rectangle 1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96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3469236-0268-42C4-9B76-99018705FCC8}"/>
              </a:ext>
            </a:extLst>
          </p:cNvPr>
          <p:cNvSpPr/>
          <p:nvPr/>
        </p:nvSpPr>
        <p:spPr>
          <a:xfrm>
            <a:off x="550163" y="566678"/>
            <a:ext cx="10984611" cy="6063198"/>
          </a:xfrm>
          <a:prstGeom prst="rect">
            <a:avLst/>
          </a:prstGeom>
          <a:solidFill>
            <a:schemeClr val="bg2">
              <a:lumMod val="25000"/>
            </a:schemeClr>
          </a:solidFill>
          <a:effectLst>
            <a:outerShdw blurRad="50800" dist="38100" dir="2700000" algn="tl" rotWithShape="0">
              <a:prstClr val="black">
                <a:alpha val="40000"/>
              </a:prstClr>
            </a:outerShdw>
          </a:effectLst>
        </p:spPr>
        <p:txBody>
          <a:bodyPr wrap="square">
            <a:spAutoFit/>
          </a:bodyPr>
          <a:lstStyle/>
          <a:p>
            <a:r>
              <a:rPr lang="en-IE" sz="2800" b="1" dirty="0">
                <a:solidFill>
                  <a:schemeClr val="bg1"/>
                </a:solidFill>
              </a:rPr>
              <a:t>Why should community workers be engaged &amp; what can they do? </a:t>
            </a:r>
          </a:p>
          <a:p>
            <a:pPr marL="285750" indent="-285750">
              <a:buFont typeface="Arial" panose="020B0604020202020204" pitchFamily="34" charset="0"/>
              <a:buChar char="•"/>
            </a:pPr>
            <a:r>
              <a:rPr lang="en-IE" sz="2400" dirty="0">
                <a:solidFill>
                  <a:schemeClr val="bg1"/>
                </a:solidFill>
              </a:rPr>
              <a:t>Inherent in the climate crisis and our societal responses is the issue of social justice and equity.</a:t>
            </a:r>
          </a:p>
          <a:p>
            <a:pPr marL="285750" indent="-285750">
              <a:buFont typeface="Arial" panose="020B0604020202020204" pitchFamily="34" charset="0"/>
              <a:buChar char="•"/>
            </a:pPr>
            <a:r>
              <a:rPr lang="en-IE" sz="2400" dirty="0">
                <a:solidFill>
                  <a:schemeClr val="bg1"/>
                </a:solidFill>
              </a:rPr>
              <a:t>Marginalised communities and groups in Ireland and globally will bear the brunt of the impacts of climate change and have the least resources to adapt and make the necessary transition to a zero-carbon society. This is a collective challenge requiring structural change across Irish society and globally.</a:t>
            </a:r>
          </a:p>
          <a:p>
            <a:pPr marL="285750" indent="-285750">
              <a:buFont typeface="Arial" panose="020B0604020202020204" pitchFamily="34" charset="0"/>
              <a:buChar char="•"/>
            </a:pPr>
            <a:r>
              <a:rPr lang="en-IE" sz="2400" dirty="0">
                <a:solidFill>
                  <a:schemeClr val="bg1"/>
                </a:solidFill>
              </a:rPr>
              <a:t>Yet the dominant conceptualisation of environmental issues in policy tends to focus on individual actions and consumer choices such as buying organic products or electric vehicles and making our homes more energy efficient.</a:t>
            </a:r>
          </a:p>
          <a:p>
            <a:pPr marL="285750" indent="-285750">
              <a:buFont typeface="Arial" panose="020B0604020202020204" pitchFamily="34" charset="0"/>
              <a:buChar char="•"/>
            </a:pPr>
            <a:r>
              <a:rPr lang="en-IE" sz="2400" dirty="0">
                <a:solidFill>
                  <a:schemeClr val="bg1"/>
                </a:solidFill>
              </a:rPr>
              <a:t>As well as unfairly burdening marginalised communities and groups, this individualising of environmental action can feel disempowering and futile given the scale of the challenge.</a:t>
            </a:r>
          </a:p>
          <a:p>
            <a:pPr marL="285750" indent="-285750">
              <a:buFont typeface="Arial" panose="020B0604020202020204" pitchFamily="34" charset="0"/>
              <a:buChar char="•"/>
            </a:pPr>
            <a:r>
              <a:rPr lang="en-IE" sz="2400" dirty="0">
                <a:solidFill>
                  <a:schemeClr val="bg1"/>
                </a:solidFill>
              </a:rPr>
              <a:t>Community work principles and methods offer an important means of responding to the climate crisis in a collective way which is commensurate with the challenge and which places social justice and human rights at the centre of climate action.</a:t>
            </a:r>
          </a:p>
        </p:txBody>
      </p:sp>
    </p:spTree>
    <p:extLst>
      <p:ext uri="{BB962C8B-B14F-4D97-AF65-F5344CB8AC3E}">
        <p14:creationId xmlns:p14="http://schemas.microsoft.com/office/powerpoint/2010/main" val="2703566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alpha val="7000"/>
          </a:schemeClr>
        </a:solidFill>
        <a:effectLst/>
      </p:bgPr>
    </p:bg>
    <p:spTree>
      <p:nvGrpSpPr>
        <p:cNvPr id="1" name=""/>
        <p:cNvGrpSpPr/>
        <p:nvPr/>
      </p:nvGrpSpPr>
      <p:grpSpPr>
        <a:xfrm>
          <a:off x="0" y="0"/>
          <a:ext cx="0" cy="0"/>
          <a:chOff x="0" y="0"/>
          <a:chExt cx="0" cy="0"/>
        </a:xfrm>
      </p:grpSpPr>
      <p:sp>
        <p:nvSpPr>
          <p:cNvPr id="25" name="Rectangle 1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96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3469236-0268-42C4-9B76-99018705FCC8}"/>
              </a:ext>
            </a:extLst>
          </p:cNvPr>
          <p:cNvSpPr/>
          <p:nvPr/>
        </p:nvSpPr>
        <p:spPr>
          <a:xfrm>
            <a:off x="403861" y="481696"/>
            <a:ext cx="7130414" cy="4154984"/>
          </a:xfrm>
          <a:prstGeom prst="rect">
            <a:avLst/>
          </a:prstGeom>
          <a:solidFill>
            <a:schemeClr val="bg2">
              <a:lumMod val="25000"/>
            </a:schemeClr>
          </a:solidFill>
          <a:effectLst>
            <a:outerShdw blurRad="50800" dist="38100" dir="2700000" algn="tl" rotWithShape="0">
              <a:prstClr val="black">
                <a:alpha val="40000"/>
              </a:prstClr>
            </a:outerShdw>
          </a:effectLst>
        </p:spPr>
        <p:txBody>
          <a:bodyPr wrap="square">
            <a:spAutoFit/>
          </a:bodyPr>
          <a:lstStyle/>
          <a:p>
            <a:r>
              <a:rPr lang="en-IE" sz="4000" b="1" dirty="0">
                <a:solidFill>
                  <a:schemeClr val="bg1"/>
                </a:solidFill>
              </a:rPr>
              <a:t>Consciousness raising</a:t>
            </a:r>
          </a:p>
          <a:p>
            <a:pPr marL="285750" indent="-285750">
              <a:buFont typeface="Arial" panose="020B0604020202020204" pitchFamily="34" charset="0"/>
              <a:buChar char="•"/>
            </a:pPr>
            <a:r>
              <a:rPr lang="en-IE" sz="2800" dirty="0">
                <a:solidFill>
                  <a:schemeClr val="bg1"/>
                </a:solidFill>
              </a:rPr>
              <a:t>Community workers can play an important role by opening up space for dialogue about the climate crisis.</a:t>
            </a:r>
          </a:p>
          <a:p>
            <a:pPr marL="285750" indent="-285750">
              <a:buFont typeface="Arial" panose="020B0604020202020204" pitchFamily="34" charset="0"/>
              <a:buChar char="•"/>
            </a:pPr>
            <a:r>
              <a:rPr lang="en-IE" sz="2800" dirty="0">
                <a:solidFill>
                  <a:schemeClr val="bg1"/>
                </a:solidFill>
              </a:rPr>
              <a:t>Practitioners do not need to be experts in climate science but instead facilitators of a participatory consciousness raising process guided by community work values and methods, such as popular education. </a:t>
            </a:r>
            <a:endParaRPr lang="en-IE" sz="3600" dirty="0">
              <a:solidFill>
                <a:schemeClr val="bg1"/>
              </a:solidFill>
            </a:endParaRPr>
          </a:p>
        </p:txBody>
      </p:sp>
      <p:pic>
        <p:nvPicPr>
          <p:cNvPr id="5" name="Picture 4">
            <a:extLst>
              <a:ext uri="{FF2B5EF4-FFF2-40B4-BE49-F238E27FC236}">
                <a16:creationId xmlns:a16="http://schemas.microsoft.com/office/drawing/2014/main" id="{E581BA51-9DFF-4921-AC75-EA779E981AEF}"/>
              </a:ext>
            </a:extLst>
          </p:cNvPr>
          <p:cNvPicPr/>
          <p:nvPr/>
        </p:nvPicPr>
        <p:blipFill>
          <a:blip r:embed="rId2">
            <a:extLst>
              <a:ext uri="{28A0092B-C50C-407E-A947-70E740481C1C}">
                <a14:useLocalDpi xmlns:a14="http://schemas.microsoft.com/office/drawing/2010/main" val="0"/>
              </a:ext>
            </a:extLst>
          </a:blip>
          <a:stretch>
            <a:fillRect/>
          </a:stretch>
        </p:blipFill>
        <p:spPr>
          <a:xfrm>
            <a:off x="7200900" y="480060"/>
            <a:ext cx="4440937" cy="5225416"/>
          </a:xfrm>
          <a:prstGeom prst="rect">
            <a:avLst/>
          </a:prstGeom>
        </p:spPr>
      </p:pic>
      <p:pic>
        <p:nvPicPr>
          <p:cNvPr id="6146" name="Picture 2" descr="Image result for hearts and minds">
            <a:extLst>
              <a:ext uri="{FF2B5EF4-FFF2-40B4-BE49-F238E27FC236}">
                <a16:creationId xmlns:a16="http://schemas.microsoft.com/office/drawing/2014/main" id="{2E479447-E3D3-49F7-99E8-3D84CB144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63" y="4854833"/>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256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screen shot of a person&#10;&#10;Description automatically generated">
            <a:extLst>
              <a:ext uri="{FF2B5EF4-FFF2-40B4-BE49-F238E27FC236}">
                <a16:creationId xmlns:a16="http://schemas.microsoft.com/office/drawing/2014/main" id="{D646A228-3E9B-4466-B7A3-C81A7859D2AE}"/>
              </a:ext>
            </a:extLst>
          </p:cNvPr>
          <p:cNvPicPr>
            <a:picLocks noChangeAspect="1"/>
          </p:cNvPicPr>
          <p:nvPr/>
        </p:nvPicPr>
        <p:blipFill rotWithShape="1">
          <a:blip r:embed="rId2">
            <a:extLst>
              <a:ext uri="{28A0092B-C50C-407E-A947-70E740481C1C}">
                <a14:useLocalDpi xmlns:a14="http://schemas.microsoft.com/office/drawing/2010/main" val="0"/>
              </a:ext>
            </a:extLst>
          </a:blip>
          <a:srcRect l="9333" r="1" b="1"/>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53B37339-B420-40F1-9931-3DCA4079F7A2}"/>
              </a:ext>
            </a:extLst>
          </p:cNvPr>
          <p:cNvSpPr/>
          <p:nvPr/>
        </p:nvSpPr>
        <p:spPr>
          <a:xfrm>
            <a:off x="6562726" y="129601"/>
            <a:ext cx="5196308" cy="5878532"/>
          </a:xfrm>
          <a:prstGeom prst="rect">
            <a:avLst/>
          </a:prstGeom>
          <a:solidFill>
            <a:schemeClr val="bg2">
              <a:lumMod val="25000"/>
            </a:schemeClr>
          </a:solidFill>
          <a:effectLst>
            <a:outerShdw blurRad="50800" dist="38100" dir="2700000" algn="tl" rotWithShape="0">
              <a:prstClr val="black">
                <a:alpha val="40000"/>
              </a:prstClr>
            </a:outerShdw>
          </a:effectLst>
        </p:spPr>
        <p:txBody>
          <a:bodyPr wrap="square">
            <a:spAutoFit/>
          </a:bodyPr>
          <a:lstStyle/>
          <a:p>
            <a:r>
              <a:rPr lang="en-IE" sz="4000" b="1" dirty="0">
                <a:solidFill>
                  <a:schemeClr val="bg1"/>
                </a:solidFill>
              </a:rPr>
              <a:t>Collective action </a:t>
            </a:r>
          </a:p>
          <a:p>
            <a:pPr marL="342900" indent="-342900">
              <a:buFont typeface="Arial" panose="020B0604020202020204" pitchFamily="34" charset="0"/>
              <a:buChar char="•"/>
            </a:pPr>
            <a:r>
              <a:rPr lang="en-IE" sz="2400" dirty="0">
                <a:solidFill>
                  <a:schemeClr val="bg1"/>
                </a:solidFill>
              </a:rPr>
              <a:t>.  School strikers and Extinction Rebellion illustrate the power and importance of collective action in holding states to account and creating a mandate for action. </a:t>
            </a:r>
          </a:p>
          <a:p>
            <a:pPr marL="342900" indent="-342900">
              <a:buFont typeface="Arial" panose="020B0604020202020204" pitchFamily="34" charset="0"/>
              <a:buChar char="•"/>
            </a:pPr>
            <a:r>
              <a:rPr lang="en-IE" sz="2400" dirty="0">
                <a:solidFill>
                  <a:schemeClr val="bg1"/>
                </a:solidFill>
              </a:rPr>
              <a:t>Community workers can play an essential role in supporting those they work with to engage as appropriate with mobilisations for climate justice and ensure that the concerns and perspectives of marginalised communities and groups are central to campaign demands. </a:t>
            </a:r>
          </a:p>
        </p:txBody>
      </p:sp>
    </p:spTree>
    <p:extLst>
      <p:ext uri="{BB962C8B-B14F-4D97-AF65-F5344CB8AC3E}">
        <p14:creationId xmlns:p14="http://schemas.microsoft.com/office/powerpoint/2010/main" val="181543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alpha val="7000"/>
          </a:schemeClr>
        </a:solidFill>
        <a:effectLst/>
      </p:bgPr>
    </p:bg>
    <p:spTree>
      <p:nvGrpSpPr>
        <p:cNvPr id="1" name=""/>
        <p:cNvGrpSpPr/>
        <p:nvPr/>
      </p:nvGrpSpPr>
      <p:grpSpPr>
        <a:xfrm>
          <a:off x="0" y="0"/>
          <a:ext cx="0" cy="0"/>
          <a:chOff x="0" y="0"/>
          <a:chExt cx="0" cy="0"/>
        </a:xfrm>
      </p:grpSpPr>
      <p:sp>
        <p:nvSpPr>
          <p:cNvPr id="25" name="Rectangle 1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96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3469236-0268-42C4-9B76-99018705FCC8}"/>
              </a:ext>
            </a:extLst>
          </p:cNvPr>
          <p:cNvSpPr/>
          <p:nvPr/>
        </p:nvSpPr>
        <p:spPr>
          <a:xfrm>
            <a:off x="403860" y="481696"/>
            <a:ext cx="8456675" cy="5693866"/>
          </a:xfrm>
          <a:prstGeom prst="rect">
            <a:avLst/>
          </a:prstGeom>
          <a:solidFill>
            <a:schemeClr val="bg2">
              <a:lumMod val="25000"/>
            </a:schemeClr>
          </a:solidFill>
          <a:effectLst>
            <a:outerShdw blurRad="50800" dist="38100" dir="2700000" algn="tl" rotWithShape="0">
              <a:prstClr val="black">
                <a:alpha val="40000"/>
              </a:prstClr>
            </a:outerShdw>
          </a:effectLst>
        </p:spPr>
        <p:txBody>
          <a:bodyPr wrap="square">
            <a:spAutoFit/>
          </a:bodyPr>
          <a:lstStyle/>
          <a:p>
            <a:r>
              <a:rPr lang="en-IE" sz="4400" b="1" dirty="0">
                <a:solidFill>
                  <a:schemeClr val="bg1"/>
                </a:solidFill>
              </a:rPr>
              <a:t>Supporting sustainable alternatives</a:t>
            </a:r>
          </a:p>
          <a:p>
            <a:pPr marL="342900" indent="-342900">
              <a:buFont typeface="Arial" panose="020B0604020202020204" pitchFamily="34" charset="0"/>
              <a:buChar char="•"/>
            </a:pPr>
            <a:r>
              <a:rPr lang="en-IE" sz="3200" dirty="0">
                <a:solidFill>
                  <a:schemeClr val="bg1"/>
                </a:solidFill>
              </a:rPr>
              <a:t>Many of the positive solutions to the climate crisis involve building sustainable and resilient local economies, energy systems and food systems. </a:t>
            </a:r>
          </a:p>
          <a:p>
            <a:pPr marL="800100" lvl="1" indent="-342900">
              <a:buFont typeface="Arial" panose="020B0604020202020204" pitchFamily="34" charset="0"/>
              <a:buChar char="•"/>
            </a:pPr>
            <a:r>
              <a:rPr lang="en-IE" sz="3200" dirty="0">
                <a:solidFill>
                  <a:schemeClr val="bg1"/>
                </a:solidFill>
              </a:rPr>
              <a:t>Join the SEAI Sustainable Energy Communities programme</a:t>
            </a:r>
          </a:p>
          <a:p>
            <a:pPr marL="800100" lvl="1" indent="-342900">
              <a:buFont typeface="Arial" panose="020B0604020202020204" pitchFamily="34" charset="0"/>
              <a:buChar char="•"/>
            </a:pPr>
            <a:r>
              <a:rPr lang="en-IE" sz="3200" dirty="0">
                <a:solidFill>
                  <a:schemeClr val="bg1"/>
                </a:solidFill>
              </a:rPr>
              <a:t>Establish allotments or a community garden</a:t>
            </a:r>
          </a:p>
          <a:p>
            <a:pPr marL="342900" indent="-342900">
              <a:buFont typeface="Arial" panose="020B0604020202020204" pitchFamily="34" charset="0"/>
              <a:buChar char="•"/>
            </a:pPr>
            <a:r>
              <a:rPr lang="en-IE" sz="3200" dirty="0">
                <a:solidFill>
                  <a:schemeClr val="bg1"/>
                </a:solidFill>
              </a:rPr>
              <a:t> Bring equality and inclusion focus and skills such as group work and organisational development.</a:t>
            </a:r>
          </a:p>
        </p:txBody>
      </p:sp>
      <p:pic>
        <p:nvPicPr>
          <p:cNvPr id="7170" name="Picture 2" descr="Image result for sustainable alternatives">
            <a:extLst>
              <a:ext uri="{FF2B5EF4-FFF2-40B4-BE49-F238E27FC236}">
                <a16:creationId xmlns:a16="http://schemas.microsoft.com/office/drawing/2014/main" id="{0329C2A7-EC8C-47C1-955F-D5E6048A2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6009" y="1543588"/>
            <a:ext cx="17430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sustainable alternatives">
            <a:extLst>
              <a:ext uri="{FF2B5EF4-FFF2-40B4-BE49-F238E27FC236}">
                <a16:creationId xmlns:a16="http://schemas.microsoft.com/office/drawing/2014/main" id="{3141175F-0264-4004-A527-382329173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6834" y="4638451"/>
            <a:ext cx="3756660" cy="187833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sustainable alternatives">
            <a:extLst>
              <a:ext uri="{FF2B5EF4-FFF2-40B4-BE49-F238E27FC236}">
                <a16:creationId xmlns:a16="http://schemas.microsoft.com/office/drawing/2014/main" id="{E97DB795-072F-43E6-949B-0319B059A8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2808" y="438038"/>
            <a:ext cx="21336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438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alpha val="7000"/>
          </a:schemeClr>
        </a:solidFill>
        <a:effectLst/>
      </p:bgPr>
    </p:bg>
    <p:spTree>
      <p:nvGrpSpPr>
        <p:cNvPr id="1" name=""/>
        <p:cNvGrpSpPr/>
        <p:nvPr/>
      </p:nvGrpSpPr>
      <p:grpSpPr>
        <a:xfrm>
          <a:off x="0" y="0"/>
          <a:ext cx="0" cy="0"/>
          <a:chOff x="0" y="0"/>
          <a:chExt cx="0" cy="0"/>
        </a:xfrm>
      </p:grpSpPr>
      <p:sp>
        <p:nvSpPr>
          <p:cNvPr id="25" name="Rectangle 1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96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3469236-0268-42C4-9B76-99018705FCC8}"/>
              </a:ext>
            </a:extLst>
          </p:cNvPr>
          <p:cNvSpPr/>
          <p:nvPr/>
        </p:nvSpPr>
        <p:spPr>
          <a:xfrm>
            <a:off x="403860" y="481696"/>
            <a:ext cx="8456675" cy="5693866"/>
          </a:xfrm>
          <a:prstGeom prst="rect">
            <a:avLst/>
          </a:prstGeom>
          <a:solidFill>
            <a:schemeClr val="bg2">
              <a:lumMod val="25000"/>
            </a:schemeClr>
          </a:solidFill>
          <a:effectLst>
            <a:outerShdw blurRad="50800" dist="38100" dir="2700000" algn="tl" rotWithShape="0">
              <a:prstClr val="black">
                <a:alpha val="40000"/>
              </a:prstClr>
            </a:outerShdw>
          </a:effectLst>
        </p:spPr>
        <p:txBody>
          <a:bodyPr wrap="square">
            <a:spAutoFit/>
          </a:bodyPr>
          <a:lstStyle/>
          <a:p>
            <a:r>
              <a:rPr lang="en-IE" sz="4400" b="1" dirty="0">
                <a:solidFill>
                  <a:schemeClr val="bg1"/>
                </a:solidFill>
              </a:rPr>
              <a:t>Policy, Networking &amp; Alliances</a:t>
            </a:r>
          </a:p>
          <a:p>
            <a:pPr marL="342900" indent="-342900">
              <a:buFont typeface="Arial" panose="020B0604020202020204" pitchFamily="34" charset="0"/>
              <a:buChar char="•"/>
            </a:pPr>
            <a:r>
              <a:rPr lang="en-IE" sz="3600" dirty="0">
                <a:solidFill>
                  <a:schemeClr val="bg1"/>
                </a:solidFill>
              </a:rPr>
              <a:t>Use the work on the ground to influence policy</a:t>
            </a:r>
          </a:p>
          <a:p>
            <a:pPr marL="342900" indent="-342900">
              <a:buFont typeface="Arial" panose="020B0604020202020204" pitchFamily="34" charset="0"/>
              <a:buChar char="•"/>
            </a:pPr>
            <a:r>
              <a:rPr lang="en-IE" sz="3600" dirty="0">
                <a:solidFill>
                  <a:schemeClr val="bg1"/>
                </a:solidFill>
              </a:rPr>
              <a:t>Ensure that policy is literate and conscious of how it affects your community</a:t>
            </a:r>
          </a:p>
          <a:p>
            <a:pPr marL="342900" indent="-342900">
              <a:buFont typeface="Arial" panose="020B0604020202020204" pitchFamily="34" charset="0"/>
              <a:buChar char="•"/>
            </a:pPr>
            <a:r>
              <a:rPr lang="en-IE" sz="3600" dirty="0">
                <a:solidFill>
                  <a:schemeClr val="bg1"/>
                </a:solidFill>
              </a:rPr>
              <a:t>Build alliances with environmentalists and environmental groups and network – locally, regionally, nationally and internationally</a:t>
            </a:r>
          </a:p>
          <a:p>
            <a:pPr marL="342900" indent="-342900">
              <a:buFont typeface="Arial" panose="020B0604020202020204" pitchFamily="34" charset="0"/>
              <a:buChar char="•"/>
            </a:pPr>
            <a:endParaRPr lang="en-IE" sz="3200" dirty="0">
              <a:solidFill>
                <a:schemeClr val="bg1"/>
              </a:solidFill>
            </a:endParaRPr>
          </a:p>
        </p:txBody>
      </p:sp>
      <p:pic>
        <p:nvPicPr>
          <p:cNvPr id="10242" name="Picture 2" descr="Image result for Alliances">
            <a:extLst>
              <a:ext uri="{FF2B5EF4-FFF2-40B4-BE49-F238E27FC236}">
                <a16:creationId xmlns:a16="http://schemas.microsoft.com/office/drawing/2014/main" id="{39B01AB9-E7C7-4C16-8E60-36B0893BB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3663" y="1482657"/>
            <a:ext cx="2981325" cy="298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237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478B3-7704-42ED-888F-3E4ED37B5B05}"/>
              </a:ext>
            </a:extLst>
          </p:cNvPr>
          <p:cNvSpPr>
            <a:spLocks noGrp="1"/>
          </p:cNvSpPr>
          <p:nvPr>
            <p:ph type="title"/>
          </p:nvPr>
        </p:nvSpPr>
        <p:spPr>
          <a:xfrm>
            <a:off x="104776" y="1"/>
            <a:ext cx="5314536" cy="1047750"/>
          </a:xfrm>
        </p:spPr>
        <p:txBody>
          <a:bodyPr>
            <a:normAutofit/>
          </a:bodyPr>
          <a:lstStyle/>
          <a:p>
            <a:r>
              <a:rPr lang="en-IE" dirty="0"/>
              <a:t>Conclusion</a:t>
            </a:r>
          </a:p>
        </p:txBody>
      </p:sp>
      <p:sp>
        <p:nvSpPr>
          <p:cNvPr id="3" name="Content Placeholder 2">
            <a:extLst>
              <a:ext uri="{FF2B5EF4-FFF2-40B4-BE49-F238E27FC236}">
                <a16:creationId xmlns:a16="http://schemas.microsoft.com/office/drawing/2014/main" id="{3627BD07-B830-4EC3-B560-A0A89EAA11C7}"/>
              </a:ext>
            </a:extLst>
          </p:cNvPr>
          <p:cNvSpPr>
            <a:spLocks noGrp="1"/>
          </p:cNvSpPr>
          <p:nvPr>
            <p:ph idx="1"/>
          </p:nvPr>
        </p:nvSpPr>
        <p:spPr>
          <a:xfrm>
            <a:off x="390526" y="971549"/>
            <a:ext cx="6010274" cy="5419725"/>
          </a:xfrm>
        </p:spPr>
        <p:txBody>
          <a:bodyPr anchor="t">
            <a:normAutofit lnSpcReduction="10000"/>
          </a:bodyPr>
          <a:lstStyle/>
          <a:p>
            <a:r>
              <a:rPr lang="en-IE" sz="1800" dirty="0"/>
              <a:t>Community workers and the community work sector is in a unique position both to support responses to climate change and to ensure that the experience of the most marginalised are represented and included in climate change and sustainable development policy and implementation.</a:t>
            </a:r>
          </a:p>
          <a:p>
            <a:r>
              <a:rPr lang="en-IE" sz="1800" dirty="0"/>
              <a:t>Essential</a:t>
            </a:r>
          </a:p>
          <a:p>
            <a:pPr lvl="1"/>
            <a:r>
              <a:rPr lang="en-IE" sz="1800" dirty="0"/>
              <a:t>Capacity building and the provision of analysis of the current situation in relation to climate change and an analysis of current policy initiatives;</a:t>
            </a:r>
          </a:p>
          <a:p>
            <a:pPr lvl="1"/>
            <a:r>
              <a:rPr lang="en-IE" sz="1800" dirty="0"/>
              <a:t>Encourage community workers to begin or deepen their engagement in climate action;</a:t>
            </a:r>
          </a:p>
          <a:p>
            <a:pPr lvl="1"/>
            <a:r>
              <a:rPr lang="en-IE" sz="1800" dirty="0"/>
              <a:t>Explore the supports that are required for community work approaches to climate action.</a:t>
            </a:r>
          </a:p>
          <a:p>
            <a:r>
              <a:rPr lang="en-IE" sz="1800" dirty="0"/>
              <a:t>It is about acknowledging that community workers do not have to be expert in this area but both sectors – community and environment – need to build alliances and to work together</a:t>
            </a:r>
          </a:p>
          <a:p>
            <a:r>
              <a:rPr lang="en-IE" sz="1800" dirty="0"/>
              <a:t>It is about persuading government that the frameworks need to be developed to facilitate and promote this agenda</a:t>
            </a:r>
          </a:p>
        </p:txBody>
      </p:sp>
      <p:sp>
        <p:nvSpPr>
          <p:cNvPr id="16" name="Freeform: Shape 15">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F4FF39C-39C6-4A9C-BF92-5370D0ED9076}"/>
              </a:ext>
            </a:extLst>
          </p:cNvPr>
          <p:cNvPicPr>
            <a:picLocks noChangeAspect="1"/>
          </p:cNvPicPr>
          <p:nvPr/>
        </p:nvPicPr>
        <p:blipFill>
          <a:blip r:embed="rId2"/>
          <a:stretch>
            <a:fillRect/>
          </a:stretch>
        </p:blipFill>
        <p:spPr>
          <a:xfrm>
            <a:off x="7884057" y="690462"/>
            <a:ext cx="3796790" cy="3701870"/>
          </a:xfrm>
          <a:prstGeom prst="rect">
            <a:avLst/>
          </a:prstGeom>
        </p:spPr>
      </p:pic>
    </p:spTree>
    <p:extLst>
      <p:ext uri="{BB962C8B-B14F-4D97-AF65-F5344CB8AC3E}">
        <p14:creationId xmlns:p14="http://schemas.microsoft.com/office/powerpoint/2010/main" val="122700367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980806F9-D732-4451-B82E-786B70F401BC}"/>
              </a:ext>
            </a:extLst>
          </p:cNvPr>
          <p:cNvSpPr>
            <a:spLocks noGrp="1"/>
          </p:cNvSpPr>
          <p:nvPr>
            <p:ph type="title"/>
          </p:nvPr>
        </p:nvSpPr>
        <p:spPr>
          <a:xfrm>
            <a:off x="222885" y="-886968"/>
            <a:ext cx="4892040" cy="1773936"/>
          </a:xfrm>
        </p:spPr>
        <p:txBody>
          <a:bodyPr anchor="b">
            <a:normAutofit/>
          </a:bodyPr>
          <a:lstStyle/>
          <a:p>
            <a:r>
              <a:rPr lang="en-IE" sz="4000"/>
              <a:t>Next Steps</a:t>
            </a:r>
            <a:endParaRPr lang="en-IE" sz="4000" dirty="0"/>
          </a:p>
        </p:txBody>
      </p:sp>
      <p:sp>
        <p:nvSpPr>
          <p:cNvPr id="3" name="Content Placeholder 2">
            <a:extLst>
              <a:ext uri="{FF2B5EF4-FFF2-40B4-BE49-F238E27FC236}">
                <a16:creationId xmlns:a16="http://schemas.microsoft.com/office/drawing/2014/main" id="{CDA5A94A-62FC-4F7E-8530-190E1E13EB7D}"/>
              </a:ext>
            </a:extLst>
          </p:cNvPr>
          <p:cNvSpPr>
            <a:spLocks noGrp="1"/>
          </p:cNvSpPr>
          <p:nvPr>
            <p:ph idx="1"/>
          </p:nvPr>
        </p:nvSpPr>
        <p:spPr>
          <a:xfrm>
            <a:off x="222884" y="927353"/>
            <a:ext cx="6015711" cy="3893440"/>
          </a:xfrm>
        </p:spPr>
        <p:txBody>
          <a:bodyPr anchor="t">
            <a:normAutofit fontScale="77500" lnSpcReduction="20000"/>
          </a:bodyPr>
          <a:lstStyle/>
          <a:p>
            <a:r>
              <a:rPr lang="en-IE" sz="5200"/>
              <a:t>Join Community Work Ireland (its free!!)</a:t>
            </a:r>
          </a:p>
          <a:p>
            <a:r>
              <a:rPr lang="en-IE" sz="5200"/>
              <a:t>Join the CWI Climate Justice Working Group (meetings are over Zoom)</a:t>
            </a:r>
          </a:p>
          <a:p>
            <a:r>
              <a:rPr lang="en-IE" sz="5200"/>
              <a:t>Come to the CWI seminar in February (20</a:t>
            </a:r>
            <a:r>
              <a:rPr lang="en-IE" sz="5200" baseline="30000"/>
              <a:t>th</a:t>
            </a:r>
            <a:r>
              <a:rPr lang="en-IE" sz="5200"/>
              <a:t>) in Ballinasloe</a:t>
            </a:r>
          </a:p>
          <a:p>
            <a:endParaRPr lang="en-IE" sz="2000" dirty="0"/>
          </a:p>
        </p:txBody>
      </p:sp>
      <p:cxnSp>
        <p:nvCxnSpPr>
          <p:cNvPr id="19" name="Straight Connector 18">
            <a:extLst>
              <a:ext uri="{FF2B5EF4-FFF2-40B4-BE49-F238E27FC236}">
                <a16:creationId xmlns:a16="http://schemas.microsoft.com/office/drawing/2014/main" id="{749A7284-D010-4ACB-A08A-FC3C3689B5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859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screenshot of a cell phone&#10;&#10;Description automatically generated">
            <a:extLst>
              <a:ext uri="{FF2B5EF4-FFF2-40B4-BE49-F238E27FC236}">
                <a16:creationId xmlns:a16="http://schemas.microsoft.com/office/drawing/2014/main" id="{71F8625E-C038-482A-BE29-69E9CAE44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353" y="576072"/>
            <a:ext cx="4043362" cy="5715000"/>
          </a:xfrm>
          <a:prstGeom prst="rect">
            <a:avLst/>
          </a:prstGeom>
        </p:spPr>
      </p:pic>
      <p:pic>
        <p:nvPicPr>
          <p:cNvPr id="7" name="Picture 4" descr="Related image">
            <a:extLst>
              <a:ext uri="{FF2B5EF4-FFF2-40B4-BE49-F238E27FC236}">
                <a16:creationId xmlns:a16="http://schemas.microsoft.com/office/drawing/2014/main" id="{47BAB9DD-F8DA-4686-A0BE-CEFA1B15F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937" y="4733829"/>
            <a:ext cx="1866518" cy="1947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64080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alpha val="7000"/>
          </a:schemeClr>
        </a:solidFill>
        <a:effectLst/>
      </p:bgPr>
    </p:bg>
    <p:spTree>
      <p:nvGrpSpPr>
        <p:cNvPr id="1" name=""/>
        <p:cNvGrpSpPr/>
        <p:nvPr/>
      </p:nvGrpSpPr>
      <p:grpSpPr>
        <a:xfrm>
          <a:off x="0" y="0"/>
          <a:ext cx="0" cy="0"/>
          <a:chOff x="0" y="0"/>
          <a:chExt cx="0" cy="0"/>
        </a:xfrm>
      </p:grpSpPr>
      <p:sp>
        <p:nvSpPr>
          <p:cNvPr id="25" name="Rectangle 1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96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B8653E5B-41CE-4355-BE48-4C8AAE32EBB0}"/>
              </a:ext>
            </a:extLst>
          </p:cNvPr>
          <p:cNvPicPr>
            <a:picLocks noChangeAspect="1"/>
          </p:cNvPicPr>
          <p:nvPr/>
        </p:nvPicPr>
        <p:blipFill rotWithShape="1">
          <a:blip r:embed="rId2">
            <a:extLst>
              <a:ext uri="{28A0092B-C50C-407E-A947-70E740481C1C}">
                <a14:useLocalDpi xmlns:a14="http://schemas.microsoft.com/office/drawing/2010/main" val="0"/>
              </a:ext>
            </a:extLst>
          </a:blip>
          <a:srcRect l="3723" r="8945" b="-2"/>
          <a:stretch/>
        </p:blipFill>
        <p:spPr>
          <a:xfrm>
            <a:off x="6969642" y="890048"/>
            <a:ext cx="4736963" cy="4922454"/>
          </a:xfrm>
          <a:prstGeom prst="rect">
            <a:avLst/>
          </a:prstGeom>
        </p:spPr>
      </p:pic>
      <p:sp>
        <p:nvSpPr>
          <p:cNvPr id="3" name="Rectangle 2">
            <a:extLst>
              <a:ext uri="{FF2B5EF4-FFF2-40B4-BE49-F238E27FC236}">
                <a16:creationId xmlns:a16="http://schemas.microsoft.com/office/drawing/2014/main" id="{3800CFE4-5C62-4D9D-B581-13800802C779}"/>
              </a:ext>
            </a:extLst>
          </p:cNvPr>
          <p:cNvSpPr/>
          <p:nvPr/>
        </p:nvSpPr>
        <p:spPr>
          <a:xfrm>
            <a:off x="485395" y="681313"/>
            <a:ext cx="6096000" cy="5663089"/>
          </a:xfrm>
          <a:prstGeom prst="rect">
            <a:avLst/>
          </a:prstGeom>
          <a:solidFill>
            <a:schemeClr val="bg2">
              <a:lumMod val="25000"/>
            </a:schemeClr>
          </a:solidFill>
          <a:effectLst>
            <a:outerShdw blurRad="50800" dist="38100" dir="2700000" algn="tl" rotWithShape="0">
              <a:prstClr val="black">
                <a:alpha val="40000"/>
              </a:prstClr>
            </a:outerShdw>
          </a:effectLst>
        </p:spPr>
        <p:txBody>
          <a:bodyPr>
            <a:spAutoFit/>
          </a:bodyPr>
          <a:lstStyle/>
          <a:p>
            <a:r>
              <a:rPr lang="en-IE" sz="4400" dirty="0">
                <a:solidFill>
                  <a:schemeClr val="bg1"/>
                </a:solidFill>
              </a:rPr>
              <a:t>Community Work Ireland</a:t>
            </a:r>
          </a:p>
          <a:p>
            <a:pPr marL="342900" indent="-342900">
              <a:buFont typeface="Arial" panose="020B0604020202020204" pitchFamily="34" charset="0"/>
              <a:buChar char="•"/>
            </a:pPr>
            <a:r>
              <a:rPr lang="en-IE" sz="2400" dirty="0">
                <a:solidFill>
                  <a:schemeClr val="bg1"/>
                </a:solidFill>
              </a:rPr>
              <a:t>a membership organisation that seeks to support and promote community work as a means of addressing poverty, social exclusion and inequality.</a:t>
            </a:r>
          </a:p>
          <a:p>
            <a:endParaRPr lang="en-IE" sz="1900" dirty="0">
              <a:solidFill>
                <a:schemeClr val="bg1"/>
              </a:solidFill>
            </a:endParaRPr>
          </a:p>
          <a:p>
            <a:r>
              <a:rPr lang="en-IE" sz="4400" dirty="0">
                <a:solidFill>
                  <a:schemeClr val="bg1"/>
                </a:solidFill>
              </a:rPr>
              <a:t>Community Work</a:t>
            </a:r>
          </a:p>
          <a:p>
            <a:pPr marL="342900" indent="-342900">
              <a:buFont typeface="Arial" panose="020B0604020202020204" pitchFamily="34" charset="0"/>
              <a:buChar char="•"/>
            </a:pPr>
            <a:r>
              <a:rPr lang="en-IE" sz="2000" dirty="0">
                <a:solidFill>
                  <a:schemeClr val="bg1"/>
                </a:solidFill>
              </a:rPr>
              <a:t>is a value-based approach that is </a:t>
            </a:r>
            <a:r>
              <a:rPr lang="en-IE" sz="2000" i="1" dirty="0">
                <a:solidFill>
                  <a:schemeClr val="bg1"/>
                </a:solidFill>
              </a:rPr>
              <a:t>a developmental activity comprised of both a task and a process. The task is social change to achieve equality, social justice and human rights, and the process is the application of principles of participation, empowerment and collective decision making in a structured and co-ordinated way</a:t>
            </a:r>
          </a:p>
          <a:p>
            <a:pPr marL="342900" indent="-342900">
              <a:buFont typeface="Arial" panose="020B0604020202020204" pitchFamily="34" charset="0"/>
              <a:buChar char="•"/>
            </a:pPr>
            <a:endParaRPr lang="en-IE" sz="1900" i="1" dirty="0">
              <a:solidFill>
                <a:schemeClr val="bg1"/>
              </a:solidFill>
            </a:endParaRPr>
          </a:p>
        </p:txBody>
      </p:sp>
    </p:spTree>
    <p:extLst>
      <p:ext uri="{BB962C8B-B14F-4D97-AF65-F5344CB8AC3E}">
        <p14:creationId xmlns:p14="http://schemas.microsoft.com/office/powerpoint/2010/main" val="3819831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alpha val="7000"/>
          </a:schemeClr>
        </a:solidFill>
        <a:effectLst/>
      </p:bgPr>
    </p:bg>
    <p:spTree>
      <p:nvGrpSpPr>
        <p:cNvPr id="1" name=""/>
        <p:cNvGrpSpPr/>
        <p:nvPr/>
      </p:nvGrpSpPr>
      <p:grpSpPr>
        <a:xfrm>
          <a:off x="0" y="0"/>
          <a:ext cx="0" cy="0"/>
          <a:chOff x="0" y="0"/>
          <a:chExt cx="0" cy="0"/>
        </a:xfrm>
      </p:grpSpPr>
      <p:sp>
        <p:nvSpPr>
          <p:cNvPr id="25" name="Rectangle 1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96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800CFE4-5C62-4D9D-B581-13800802C779}"/>
              </a:ext>
            </a:extLst>
          </p:cNvPr>
          <p:cNvSpPr/>
          <p:nvPr/>
        </p:nvSpPr>
        <p:spPr>
          <a:xfrm>
            <a:off x="477012" y="338413"/>
            <a:ext cx="6096000" cy="6170920"/>
          </a:xfrm>
          <a:prstGeom prst="rect">
            <a:avLst/>
          </a:prstGeom>
          <a:solidFill>
            <a:schemeClr val="bg2">
              <a:lumMod val="25000"/>
            </a:schemeClr>
          </a:solidFill>
          <a:effectLst>
            <a:outerShdw blurRad="50800" dist="38100" dir="2700000" algn="tl" rotWithShape="0">
              <a:prstClr val="black">
                <a:alpha val="40000"/>
              </a:prstClr>
            </a:outerShdw>
          </a:effectLst>
        </p:spPr>
        <p:txBody>
          <a:bodyPr>
            <a:spAutoFit/>
          </a:bodyPr>
          <a:lstStyle/>
          <a:p>
            <a:r>
              <a:rPr lang="en-IE" sz="4800" dirty="0">
                <a:solidFill>
                  <a:schemeClr val="bg1"/>
                </a:solidFill>
              </a:rPr>
              <a:t>Towards Climate Justice</a:t>
            </a:r>
          </a:p>
          <a:p>
            <a:endParaRPr lang="en-IE" sz="1100" dirty="0">
              <a:solidFill>
                <a:schemeClr val="bg1"/>
              </a:solidFill>
            </a:endParaRPr>
          </a:p>
          <a:p>
            <a:pPr marL="342900" indent="-342900">
              <a:buFont typeface="Arial" panose="020B0604020202020204" pitchFamily="34" charset="0"/>
              <a:buChar char="•"/>
            </a:pPr>
            <a:r>
              <a:rPr lang="en-IE" sz="2800" dirty="0">
                <a:solidFill>
                  <a:schemeClr val="bg1"/>
                </a:solidFill>
              </a:rPr>
              <a:t>In 2012, CWI (then the Community Workers’ Co-operative) published </a:t>
            </a:r>
            <a:r>
              <a:rPr lang="en-IE" sz="2800" b="1" i="1" u="sng" dirty="0">
                <a:solidFill>
                  <a:schemeClr val="bg1"/>
                </a:solidFill>
                <a:hlinkClick r:id="rId2">
                  <a:extLst>
                    <a:ext uri="{A12FA001-AC4F-418D-AE19-62706E023703}">
                      <ahyp:hlinkClr xmlns:ahyp="http://schemas.microsoft.com/office/drawing/2018/hyperlinkcolor" val="tx"/>
                    </a:ext>
                  </a:extLst>
                </a:hlinkClick>
              </a:rPr>
              <a:t>Towards Climate Justice</a:t>
            </a:r>
            <a:r>
              <a:rPr lang="en-IE" sz="2800" b="1" i="1" dirty="0">
                <a:solidFill>
                  <a:schemeClr val="bg1"/>
                </a:solidFill>
              </a:rPr>
              <a:t>: A strategy guide for the community sector in responding to climate change.</a:t>
            </a:r>
          </a:p>
          <a:p>
            <a:pPr marL="342900" indent="-342900">
              <a:buFont typeface="Arial" panose="020B0604020202020204" pitchFamily="34" charset="0"/>
              <a:buChar char="•"/>
            </a:pPr>
            <a:r>
              <a:rPr lang="en-IE" sz="2800" dirty="0">
                <a:solidFill>
                  <a:schemeClr val="bg1"/>
                </a:solidFill>
              </a:rPr>
              <a:t>Funded by the EPA, launched by Professor John Sweeney and with a foreword from Mary Robinson, the report was designed as a resource to build engagement between the community sector and the issue of climate change.</a:t>
            </a:r>
          </a:p>
        </p:txBody>
      </p:sp>
      <p:pic>
        <p:nvPicPr>
          <p:cNvPr id="6" name="Picture 5">
            <a:extLst>
              <a:ext uri="{FF2B5EF4-FFF2-40B4-BE49-F238E27FC236}">
                <a16:creationId xmlns:a16="http://schemas.microsoft.com/office/drawing/2014/main" id="{8760A16B-88C2-43E9-A8F7-F383EA234803}"/>
              </a:ext>
            </a:extLst>
          </p:cNvPr>
          <p:cNvPicPr>
            <a:picLocks noChangeAspect="1"/>
          </p:cNvPicPr>
          <p:nvPr/>
        </p:nvPicPr>
        <p:blipFill>
          <a:blip r:embed="rId3"/>
          <a:stretch>
            <a:fillRect/>
          </a:stretch>
        </p:blipFill>
        <p:spPr>
          <a:xfrm>
            <a:off x="6598919" y="1063620"/>
            <a:ext cx="5090161" cy="4730760"/>
          </a:xfrm>
          <a:prstGeom prst="rect">
            <a:avLst/>
          </a:prstGeom>
        </p:spPr>
      </p:pic>
    </p:spTree>
    <p:extLst>
      <p:ext uri="{BB962C8B-B14F-4D97-AF65-F5344CB8AC3E}">
        <p14:creationId xmlns:p14="http://schemas.microsoft.com/office/powerpoint/2010/main" val="1078327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alpha val="7000"/>
          </a:schemeClr>
        </a:solidFill>
        <a:effectLst/>
      </p:bgPr>
    </p:bg>
    <p:spTree>
      <p:nvGrpSpPr>
        <p:cNvPr id="1" name=""/>
        <p:cNvGrpSpPr/>
        <p:nvPr/>
      </p:nvGrpSpPr>
      <p:grpSpPr>
        <a:xfrm>
          <a:off x="0" y="0"/>
          <a:ext cx="0" cy="0"/>
          <a:chOff x="0" y="0"/>
          <a:chExt cx="0" cy="0"/>
        </a:xfrm>
      </p:grpSpPr>
      <p:sp>
        <p:nvSpPr>
          <p:cNvPr id="25" name="Rectangle 1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96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800CFE4-5C62-4D9D-B581-13800802C779}"/>
              </a:ext>
            </a:extLst>
          </p:cNvPr>
          <p:cNvSpPr/>
          <p:nvPr/>
        </p:nvSpPr>
        <p:spPr>
          <a:xfrm>
            <a:off x="477011" y="338413"/>
            <a:ext cx="6581013" cy="6309420"/>
          </a:xfrm>
          <a:prstGeom prst="rect">
            <a:avLst/>
          </a:prstGeom>
          <a:solidFill>
            <a:schemeClr val="bg2">
              <a:lumMod val="25000"/>
            </a:schemeClr>
          </a:solidFill>
          <a:effectLst>
            <a:outerShdw blurRad="50800" dist="38100" dir="2700000" algn="tl" rotWithShape="0">
              <a:prstClr val="black">
                <a:alpha val="40000"/>
              </a:prstClr>
            </a:outerShdw>
          </a:effectLst>
        </p:spPr>
        <p:txBody>
          <a:bodyPr wrap="square">
            <a:spAutoFit/>
          </a:bodyPr>
          <a:lstStyle/>
          <a:p>
            <a:r>
              <a:rPr lang="en-IE" sz="4400" dirty="0">
                <a:solidFill>
                  <a:schemeClr val="bg1"/>
                </a:solidFill>
              </a:rPr>
              <a:t>CWI Work Now</a:t>
            </a:r>
          </a:p>
          <a:p>
            <a:pPr marL="285750" indent="-285750">
              <a:buFont typeface="Arial" panose="020B0604020202020204" pitchFamily="34" charset="0"/>
              <a:buChar char="•"/>
            </a:pPr>
            <a:r>
              <a:rPr lang="en-IE" sz="2000" dirty="0">
                <a:solidFill>
                  <a:schemeClr val="bg1"/>
                </a:solidFill>
              </a:rPr>
              <a:t>Demand from CWI members</a:t>
            </a:r>
          </a:p>
          <a:p>
            <a:pPr marL="742950" lvl="1" indent="-285750">
              <a:buFont typeface="Arial" panose="020B0604020202020204" pitchFamily="34" charset="0"/>
              <a:buChar char="•"/>
            </a:pPr>
            <a:r>
              <a:rPr lang="en-IE" sz="2000" dirty="0">
                <a:solidFill>
                  <a:schemeClr val="bg1"/>
                </a:solidFill>
              </a:rPr>
              <a:t>Briefing Paper</a:t>
            </a:r>
          </a:p>
          <a:p>
            <a:pPr marL="742950" lvl="1" indent="-285750">
              <a:buFont typeface="Arial" panose="020B0604020202020204" pitchFamily="34" charset="0"/>
              <a:buChar char="•"/>
            </a:pPr>
            <a:r>
              <a:rPr lang="en-IE" sz="2000" dirty="0">
                <a:solidFill>
                  <a:schemeClr val="bg1"/>
                </a:solidFill>
              </a:rPr>
              <a:t>Initial seminar in October</a:t>
            </a:r>
          </a:p>
          <a:p>
            <a:pPr marL="742950" lvl="1" indent="-285750">
              <a:buFont typeface="Arial" panose="020B0604020202020204" pitchFamily="34" charset="0"/>
              <a:buChar char="•"/>
            </a:pPr>
            <a:r>
              <a:rPr lang="en-IE" sz="2000" dirty="0">
                <a:solidFill>
                  <a:schemeClr val="bg1"/>
                </a:solidFill>
              </a:rPr>
              <a:t>CWI Climate Justice Working Group established</a:t>
            </a:r>
          </a:p>
          <a:p>
            <a:pPr marL="285750" indent="-285750">
              <a:buFont typeface="Arial" panose="020B0604020202020204" pitchFamily="34" charset="0"/>
              <a:buChar char="•"/>
            </a:pPr>
            <a:r>
              <a:rPr lang="en-US" sz="2000" i="1" dirty="0">
                <a:solidFill>
                  <a:schemeClr val="bg1"/>
                </a:solidFill>
              </a:rPr>
              <a:t>Sustainable, Inclusive and Empowered Communities: A five-year strategy to support the community and voluntary sector in Ireland 2019-2014 </a:t>
            </a:r>
            <a:r>
              <a:rPr lang="en-US" sz="2000" dirty="0">
                <a:solidFill>
                  <a:schemeClr val="bg1"/>
                </a:solidFill>
              </a:rPr>
              <a:t>launched by DRCD. Objective 11 in the strategy - </a:t>
            </a:r>
            <a:r>
              <a:rPr lang="en-IE" sz="2000" dirty="0">
                <a:solidFill>
                  <a:schemeClr val="bg1"/>
                </a:solidFill>
              </a:rPr>
              <a:t>Linking with the Government’s Climate Action Plan 2019 </a:t>
            </a:r>
          </a:p>
          <a:p>
            <a:pPr marL="712788" lvl="2" indent="-169863">
              <a:buFont typeface="Arial" panose="020B0604020202020204" pitchFamily="34" charset="0"/>
              <a:buChar char="•"/>
            </a:pPr>
            <a:r>
              <a:rPr lang="en-IE" sz="2000" dirty="0">
                <a:solidFill>
                  <a:schemeClr val="bg1"/>
                </a:solidFill>
              </a:rPr>
              <a:t>provide training and capacity building in relation to Climate Change to community development and local development organisations,</a:t>
            </a:r>
          </a:p>
          <a:p>
            <a:pPr marL="712788" lvl="2" indent="-169863">
              <a:buFont typeface="Arial" panose="020B0604020202020204" pitchFamily="34" charset="0"/>
              <a:buChar char="•"/>
            </a:pPr>
            <a:r>
              <a:rPr lang="en-IE" sz="2000" dirty="0">
                <a:solidFill>
                  <a:schemeClr val="bg1"/>
                </a:solidFill>
              </a:rPr>
              <a:t>pilot and develop models of good practice on Climate Change adaptation and mitigation at community level, and</a:t>
            </a:r>
          </a:p>
          <a:p>
            <a:pPr marL="712788" lvl="2" indent="-169863">
              <a:buFont typeface="Arial" panose="020B0604020202020204" pitchFamily="34" charset="0"/>
              <a:buChar char="•"/>
            </a:pPr>
            <a:r>
              <a:rPr lang="en-IE" sz="2000" dirty="0">
                <a:solidFill>
                  <a:schemeClr val="bg1"/>
                </a:solidFill>
              </a:rPr>
              <a:t>include a focus on Climate Change in all community development and local development programmes and initiatives.</a:t>
            </a:r>
          </a:p>
        </p:txBody>
      </p:sp>
      <p:pic>
        <p:nvPicPr>
          <p:cNvPr id="7" name="Picture 6">
            <a:extLst>
              <a:ext uri="{FF2B5EF4-FFF2-40B4-BE49-F238E27FC236}">
                <a16:creationId xmlns:a16="http://schemas.microsoft.com/office/drawing/2014/main" id="{F95969FA-9357-4D70-8872-8018A4510187}"/>
              </a:ext>
            </a:extLst>
          </p:cNvPr>
          <p:cNvPicPr>
            <a:picLocks noChangeAspect="1"/>
          </p:cNvPicPr>
          <p:nvPr/>
        </p:nvPicPr>
        <p:blipFill>
          <a:blip r:embed="rId2"/>
          <a:stretch>
            <a:fillRect/>
          </a:stretch>
        </p:blipFill>
        <p:spPr>
          <a:xfrm>
            <a:off x="7278623" y="1097281"/>
            <a:ext cx="4517137" cy="4233408"/>
          </a:xfrm>
          <a:prstGeom prst="rect">
            <a:avLst/>
          </a:prstGeom>
        </p:spPr>
      </p:pic>
    </p:spTree>
    <p:extLst>
      <p:ext uri="{BB962C8B-B14F-4D97-AF65-F5344CB8AC3E}">
        <p14:creationId xmlns:p14="http://schemas.microsoft.com/office/powerpoint/2010/main" val="1877376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alpha val="7000"/>
          </a:schemeClr>
        </a:solidFill>
        <a:effectLst/>
      </p:bgPr>
    </p:bg>
    <p:spTree>
      <p:nvGrpSpPr>
        <p:cNvPr id="1" name=""/>
        <p:cNvGrpSpPr/>
        <p:nvPr/>
      </p:nvGrpSpPr>
      <p:grpSpPr>
        <a:xfrm>
          <a:off x="0" y="0"/>
          <a:ext cx="0" cy="0"/>
          <a:chOff x="0" y="0"/>
          <a:chExt cx="0" cy="0"/>
        </a:xfrm>
      </p:grpSpPr>
      <p:sp>
        <p:nvSpPr>
          <p:cNvPr id="25" name="Rectangle 1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96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800CFE4-5C62-4D9D-B581-13800802C779}"/>
              </a:ext>
            </a:extLst>
          </p:cNvPr>
          <p:cNvSpPr/>
          <p:nvPr/>
        </p:nvSpPr>
        <p:spPr>
          <a:xfrm>
            <a:off x="477012" y="628233"/>
            <a:ext cx="6299817" cy="5940088"/>
          </a:xfrm>
          <a:prstGeom prst="rect">
            <a:avLst/>
          </a:prstGeom>
          <a:solidFill>
            <a:schemeClr val="bg2">
              <a:lumMod val="25000"/>
            </a:schemeClr>
          </a:solidFill>
          <a:effectLst>
            <a:outerShdw blurRad="50800" dist="38100" dir="2700000" algn="tl" rotWithShape="0">
              <a:prstClr val="black">
                <a:alpha val="40000"/>
              </a:prstClr>
            </a:outerShdw>
          </a:effectLst>
        </p:spPr>
        <p:txBody>
          <a:bodyPr wrap="square">
            <a:spAutoFit/>
          </a:bodyPr>
          <a:lstStyle/>
          <a:p>
            <a:r>
              <a:rPr lang="en-IE" sz="4400" dirty="0">
                <a:solidFill>
                  <a:schemeClr val="bg1"/>
                </a:solidFill>
              </a:rPr>
              <a:t>Challenge</a:t>
            </a:r>
            <a:endParaRPr lang="en-IE" sz="1400" dirty="0">
              <a:solidFill>
                <a:schemeClr val="bg1"/>
              </a:solidFill>
            </a:endParaRPr>
          </a:p>
          <a:p>
            <a:pPr marL="285750" indent="-285750">
              <a:buFont typeface="Arial" panose="020B0604020202020204" pitchFamily="34" charset="0"/>
              <a:buChar char="•"/>
            </a:pPr>
            <a:r>
              <a:rPr lang="en-IE" sz="2400" dirty="0">
                <a:solidFill>
                  <a:schemeClr val="bg1"/>
                </a:solidFill>
              </a:rPr>
              <a:t>For many in marginalised communities climate is not on their agenda.</a:t>
            </a:r>
          </a:p>
          <a:p>
            <a:pPr marL="285750" indent="-285750">
              <a:buFont typeface="Arial" panose="020B0604020202020204" pitchFamily="34" charset="0"/>
              <a:buChar char="•"/>
            </a:pPr>
            <a:r>
              <a:rPr lang="en-IE" sz="2400" dirty="0">
                <a:solidFill>
                  <a:schemeClr val="bg1"/>
                </a:solidFill>
              </a:rPr>
              <a:t>These communities are Travellers, migrants, socioeconomically disadvantaged communities and others</a:t>
            </a:r>
          </a:p>
          <a:p>
            <a:pPr marL="285750" indent="-285750">
              <a:buFont typeface="Arial" panose="020B0604020202020204" pitchFamily="34" charset="0"/>
              <a:buChar char="•"/>
            </a:pPr>
            <a:r>
              <a:rPr lang="en-IE" sz="2400" dirty="0">
                <a:solidFill>
                  <a:schemeClr val="bg1"/>
                </a:solidFill>
              </a:rPr>
              <a:t>…..more concerned with preventing homelessness, mental health and wellbeing, avoiding food poverty and ensuring their children stay in education.</a:t>
            </a:r>
          </a:p>
          <a:p>
            <a:pPr marL="285750" indent="-285750">
              <a:buFont typeface="Arial" panose="020B0604020202020204" pitchFamily="34" charset="0"/>
              <a:buChar char="•"/>
            </a:pPr>
            <a:r>
              <a:rPr lang="en-IE" sz="2400" dirty="0">
                <a:solidFill>
                  <a:schemeClr val="bg1"/>
                </a:solidFill>
              </a:rPr>
              <a:t>Ironically, these are the very communities that are likely to be most affected by climate change </a:t>
            </a:r>
            <a:r>
              <a:rPr lang="en-IE" sz="2400" i="1" dirty="0">
                <a:solidFill>
                  <a:schemeClr val="bg1"/>
                </a:solidFill>
              </a:rPr>
              <a:t>and </a:t>
            </a:r>
            <a:r>
              <a:rPr lang="en-IE" sz="2400" dirty="0">
                <a:solidFill>
                  <a:schemeClr val="bg1"/>
                </a:solidFill>
              </a:rPr>
              <a:t>have the least ability to respond.</a:t>
            </a:r>
          </a:p>
          <a:p>
            <a:pPr marL="285750" indent="-285750">
              <a:buFont typeface="Arial" panose="020B0604020202020204" pitchFamily="34" charset="0"/>
              <a:buChar char="•"/>
            </a:pPr>
            <a:r>
              <a:rPr lang="en-IE" sz="2400" dirty="0">
                <a:solidFill>
                  <a:schemeClr val="bg1"/>
                </a:solidFill>
              </a:rPr>
              <a:t>The challenge is to see how the two agendas can be brought closer together? </a:t>
            </a:r>
            <a:endParaRPr lang="en-IE" sz="1200" dirty="0">
              <a:solidFill>
                <a:schemeClr val="bg1"/>
              </a:solidFill>
            </a:endParaRPr>
          </a:p>
        </p:txBody>
      </p:sp>
      <p:pic>
        <p:nvPicPr>
          <p:cNvPr id="8" name="Picture 7">
            <a:extLst>
              <a:ext uri="{FF2B5EF4-FFF2-40B4-BE49-F238E27FC236}">
                <a16:creationId xmlns:a16="http://schemas.microsoft.com/office/drawing/2014/main" id="{8C53DBC6-6B4B-4229-9830-D4BD8E81616F}"/>
              </a:ext>
            </a:extLst>
          </p:cNvPr>
          <p:cNvPicPr>
            <a:picLocks noChangeAspect="1"/>
          </p:cNvPicPr>
          <p:nvPr/>
        </p:nvPicPr>
        <p:blipFill>
          <a:blip r:embed="rId2"/>
          <a:stretch>
            <a:fillRect/>
          </a:stretch>
        </p:blipFill>
        <p:spPr>
          <a:xfrm>
            <a:off x="6776829" y="1387880"/>
            <a:ext cx="4734342" cy="4519144"/>
          </a:xfrm>
          <a:prstGeom prst="rect">
            <a:avLst/>
          </a:prstGeom>
        </p:spPr>
      </p:pic>
    </p:spTree>
    <p:extLst>
      <p:ext uri="{BB962C8B-B14F-4D97-AF65-F5344CB8AC3E}">
        <p14:creationId xmlns:p14="http://schemas.microsoft.com/office/powerpoint/2010/main" val="1794877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alpha val="7000"/>
          </a:schemeClr>
        </a:solidFill>
        <a:effectLst/>
      </p:bgPr>
    </p:bg>
    <p:spTree>
      <p:nvGrpSpPr>
        <p:cNvPr id="1" name=""/>
        <p:cNvGrpSpPr/>
        <p:nvPr/>
      </p:nvGrpSpPr>
      <p:grpSpPr>
        <a:xfrm>
          <a:off x="0" y="0"/>
          <a:ext cx="0" cy="0"/>
          <a:chOff x="0" y="0"/>
          <a:chExt cx="0" cy="0"/>
        </a:xfrm>
      </p:grpSpPr>
      <p:sp>
        <p:nvSpPr>
          <p:cNvPr id="25" name="Rectangle 1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96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800CFE4-5C62-4D9D-B581-13800802C779}"/>
              </a:ext>
            </a:extLst>
          </p:cNvPr>
          <p:cNvSpPr/>
          <p:nvPr/>
        </p:nvSpPr>
        <p:spPr>
          <a:xfrm>
            <a:off x="578921" y="628233"/>
            <a:ext cx="6096000" cy="5047536"/>
          </a:xfrm>
          <a:prstGeom prst="rect">
            <a:avLst/>
          </a:prstGeom>
          <a:solidFill>
            <a:schemeClr val="bg2">
              <a:lumMod val="25000"/>
            </a:schemeClr>
          </a:solidFill>
          <a:effectLst>
            <a:outerShdw blurRad="50800" dist="38100" dir="2700000" algn="tl" rotWithShape="0">
              <a:prstClr val="black">
                <a:alpha val="40000"/>
              </a:prstClr>
            </a:outerShdw>
          </a:effectLst>
        </p:spPr>
        <p:txBody>
          <a:bodyPr>
            <a:spAutoFit/>
          </a:bodyPr>
          <a:lstStyle/>
          <a:p>
            <a:endParaRPr lang="en-IE" sz="2400" dirty="0">
              <a:solidFill>
                <a:schemeClr val="bg1"/>
              </a:solidFill>
            </a:endParaRPr>
          </a:p>
          <a:p>
            <a:r>
              <a:rPr lang="en-IE" sz="4400" dirty="0">
                <a:solidFill>
                  <a:schemeClr val="bg1"/>
                </a:solidFill>
              </a:rPr>
              <a:t>Briefing Paper</a:t>
            </a:r>
          </a:p>
          <a:p>
            <a:endParaRPr lang="en-IE" sz="1400" dirty="0">
              <a:solidFill>
                <a:schemeClr val="bg1"/>
              </a:solidFill>
            </a:endParaRPr>
          </a:p>
          <a:p>
            <a:pPr marL="285750" indent="-285750">
              <a:buFont typeface="Arial" panose="020B0604020202020204" pitchFamily="34" charset="0"/>
              <a:buChar char="•"/>
            </a:pPr>
            <a:r>
              <a:rPr lang="en-US" sz="2400" dirty="0">
                <a:solidFill>
                  <a:schemeClr val="bg1"/>
                </a:solidFill>
              </a:rPr>
              <a:t>Current Irish and International Policy </a:t>
            </a:r>
          </a:p>
          <a:p>
            <a:pPr marL="285750" indent="-285750">
              <a:buFont typeface="Arial" panose="020B0604020202020204" pitchFamily="34" charset="0"/>
              <a:buChar char="•"/>
            </a:pPr>
            <a:r>
              <a:rPr lang="en-US" sz="2400" dirty="0">
                <a:solidFill>
                  <a:schemeClr val="bg1"/>
                </a:solidFill>
              </a:rPr>
              <a:t>Progress to date</a:t>
            </a:r>
          </a:p>
          <a:p>
            <a:pPr marL="285750" indent="-285750">
              <a:buFont typeface="Arial" panose="020B0604020202020204" pitchFamily="34" charset="0"/>
              <a:buChar char="•"/>
            </a:pPr>
            <a:r>
              <a:rPr lang="en-US" sz="2400" dirty="0">
                <a:solidFill>
                  <a:schemeClr val="bg1"/>
                </a:solidFill>
              </a:rPr>
              <a:t>A just and equitable transition – key issues for community development </a:t>
            </a:r>
          </a:p>
          <a:p>
            <a:pPr marL="285750" indent="-285750">
              <a:buFont typeface="Arial" panose="020B0604020202020204" pitchFamily="34" charset="0"/>
              <a:buChar char="•"/>
            </a:pPr>
            <a:r>
              <a:rPr lang="en-US" sz="2400" dirty="0">
                <a:solidFill>
                  <a:schemeClr val="bg1"/>
                </a:solidFill>
              </a:rPr>
              <a:t>Why should community workers be engaged &amp; what can they do? </a:t>
            </a:r>
          </a:p>
          <a:p>
            <a:pPr marL="742950" lvl="1" indent="-285750">
              <a:buFont typeface="Arial" panose="020B0604020202020204" pitchFamily="34" charset="0"/>
              <a:buChar char="•"/>
            </a:pPr>
            <a:r>
              <a:rPr lang="en-IE" sz="2400" dirty="0">
                <a:solidFill>
                  <a:schemeClr val="bg1"/>
                </a:solidFill>
              </a:rPr>
              <a:t>Consciousness raising and education </a:t>
            </a:r>
          </a:p>
          <a:p>
            <a:pPr marL="742950" lvl="1" indent="-285750">
              <a:buFont typeface="Arial" panose="020B0604020202020204" pitchFamily="34" charset="0"/>
              <a:buChar char="•"/>
            </a:pPr>
            <a:r>
              <a:rPr lang="en-US" sz="2400" dirty="0">
                <a:solidFill>
                  <a:schemeClr val="bg1"/>
                </a:solidFill>
              </a:rPr>
              <a:t>Collective action addressing systemic pollution </a:t>
            </a:r>
          </a:p>
          <a:p>
            <a:pPr marL="742950" lvl="1" indent="-285750">
              <a:buFont typeface="Arial" panose="020B0604020202020204" pitchFamily="34" charset="0"/>
              <a:buChar char="•"/>
            </a:pPr>
            <a:r>
              <a:rPr lang="en-IE" sz="2400" dirty="0">
                <a:solidFill>
                  <a:schemeClr val="bg1"/>
                </a:solidFill>
              </a:rPr>
              <a:t>Supporting sustainable alternatives </a:t>
            </a:r>
            <a:endParaRPr lang="en-US" sz="2400" dirty="0">
              <a:solidFill>
                <a:schemeClr val="bg1"/>
              </a:solidFill>
            </a:endParaRPr>
          </a:p>
        </p:txBody>
      </p:sp>
      <p:pic>
        <p:nvPicPr>
          <p:cNvPr id="6" name="Picture 5" descr="A picture containing food&#10;&#10;Description automatically generated">
            <a:extLst>
              <a:ext uri="{FF2B5EF4-FFF2-40B4-BE49-F238E27FC236}">
                <a16:creationId xmlns:a16="http://schemas.microsoft.com/office/drawing/2014/main" id="{0C9F5C26-902D-4751-8757-8FF89CC8C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7177" y="0"/>
            <a:ext cx="4848844" cy="6858000"/>
          </a:xfrm>
          <a:prstGeom prst="rect">
            <a:avLst/>
          </a:prstGeom>
        </p:spPr>
      </p:pic>
    </p:spTree>
    <p:extLst>
      <p:ext uri="{BB962C8B-B14F-4D97-AF65-F5344CB8AC3E}">
        <p14:creationId xmlns:p14="http://schemas.microsoft.com/office/powerpoint/2010/main" val="905739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alpha val="7000"/>
          </a:schemeClr>
        </a:solidFill>
        <a:effectLst/>
      </p:bgPr>
    </p:bg>
    <p:spTree>
      <p:nvGrpSpPr>
        <p:cNvPr id="1" name=""/>
        <p:cNvGrpSpPr/>
        <p:nvPr/>
      </p:nvGrpSpPr>
      <p:grpSpPr>
        <a:xfrm>
          <a:off x="0" y="0"/>
          <a:ext cx="0" cy="0"/>
          <a:chOff x="0" y="0"/>
          <a:chExt cx="0" cy="0"/>
        </a:xfrm>
      </p:grpSpPr>
      <p:sp>
        <p:nvSpPr>
          <p:cNvPr id="25" name="Rectangle 1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96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800CFE4-5C62-4D9D-B581-13800802C779}"/>
              </a:ext>
            </a:extLst>
          </p:cNvPr>
          <p:cNvSpPr/>
          <p:nvPr/>
        </p:nvSpPr>
        <p:spPr>
          <a:xfrm>
            <a:off x="527966" y="664809"/>
            <a:ext cx="7189569" cy="4585871"/>
          </a:xfrm>
          <a:prstGeom prst="rect">
            <a:avLst/>
          </a:prstGeom>
          <a:solidFill>
            <a:schemeClr val="bg2">
              <a:lumMod val="25000"/>
            </a:schemeClr>
          </a:solidFill>
          <a:effectLst>
            <a:outerShdw blurRad="50800" dist="38100" dir="2700000" algn="tl" rotWithShape="0">
              <a:prstClr val="black">
                <a:alpha val="40000"/>
              </a:prstClr>
            </a:outerShdw>
          </a:effectLst>
        </p:spPr>
        <p:txBody>
          <a:bodyPr wrap="square">
            <a:spAutoFit/>
          </a:bodyPr>
          <a:lstStyle/>
          <a:p>
            <a:endParaRPr lang="en-IE" sz="2400" dirty="0">
              <a:solidFill>
                <a:schemeClr val="bg1"/>
              </a:solidFill>
            </a:endParaRPr>
          </a:p>
          <a:p>
            <a:r>
              <a:rPr lang="en-US" sz="3600" b="1" dirty="0">
                <a:solidFill>
                  <a:schemeClr val="bg1"/>
                </a:solidFill>
              </a:rPr>
              <a:t>Current Irish and International Policy</a:t>
            </a:r>
          </a:p>
          <a:p>
            <a:pPr marL="285750" indent="-285750">
              <a:buFont typeface="Arial" panose="020B0604020202020204" pitchFamily="34" charset="0"/>
              <a:buChar char="•"/>
            </a:pPr>
            <a:r>
              <a:rPr lang="en-IE" sz="2800" dirty="0">
                <a:solidFill>
                  <a:schemeClr val="bg1"/>
                </a:solidFill>
              </a:rPr>
              <a:t>International response to the climate crisis - 2015 UN Paris Agreement</a:t>
            </a:r>
          </a:p>
          <a:p>
            <a:pPr marL="285750" indent="-285750">
              <a:buFont typeface="Arial" panose="020B0604020202020204" pitchFamily="34" charset="0"/>
              <a:buChar char="•"/>
            </a:pPr>
            <a:r>
              <a:rPr lang="en-IE" sz="2800" dirty="0">
                <a:solidFill>
                  <a:schemeClr val="bg1"/>
                </a:solidFill>
              </a:rPr>
              <a:t>Citizens’ Assembly</a:t>
            </a:r>
          </a:p>
          <a:p>
            <a:pPr marL="285750" indent="-285750">
              <a:buFont typeface="Arial" panose="020B0604020202020204" pitchFamily="34" charset="0"/>
              <a:buChar char="•"/>
            </a:pPr>
            <a:r>
              <a:rPr lang="en-IE" sz="2800" dirty="0">
                <a:solidFill>
                  <a:schemeClr val="bg1"/>
                </a:solidFill>
              </a:rPr>
              <a:t>National Dialogue for Climate Action</a:t>
            </a:r>
            <a:r>
              <a:rPr lang="en-IE" sz="3600" dirty="0">
                <a:solidFill>
                  <a:schemeClr val="bg1"/>
                </a:solidFill>
              </a:rPr>
              <a:t> </a:t>
            </a:r>
            <a:r>
              <a:rPr lang="en-US" sz="2800" dirty="0">
                <a:solidFill>
                  <a:schemeClr val="bg1"/>
                </a:solidFill>
              </a:rPr>
              <a:t>Recommendations of the Citizens’ Assembly on Climate Change</a:t>
            </a:r>
          </a:p>
          <a:p>
            <a:pPr marL="285750" indent="-285750">
              <a:buFont typeface="Arial" panose="020B0604020202020204" pitchFamily="34" charset="0"/>
              <a:buChar char="•"/>
            </a:pPr>
            <a:r>
              <a:rPr lang="en-IE" sz="2800" i="1" dirty="0">
                <a:solidFill>
                  <a:schemeClr val="bg1"/>
                </a:solidFill>
              </a:rPr>
              <a:t>Climate Action Plan to Tackle Climate Breakdown </a:t>
            </a:r>
            <a:r>
              <a:rPr lang="en-IE" sz="2800" dirty="0">
                <a:solidFill>
                  <a:schemeClr val="bg1"/>
                </a:solidFill>
              </a:rPr>
              <a:t>– a missed opportunity?</a:t>
            </a:r>
          </a:p>
        </p:txBody>
      </p:sp>
      <p:pic>
        <p:nvPicPr>
          <p:cNvPr id="1028" name="Picture 4" descr="Image result for policy">
            <a:extLst>
              <a:ext uri="{FF2B5EF4-FFF2-40B4-BE49-F238E27FC236}">
                <a16:creationId xmlns:a16="http://schemas.microsoft.com/office/drawing/2014/main" id="{4676499F-502F-4032-873A-1AB7A4490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7536" y="1102043"/>
            <a:ext cx="3637407" cy="369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621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alpha val="7000"/>
          </a:schemeClr>
        </a:solidFill>
        <a:effectLst/>
      </p:bgPr>
    </p:bg>
    <p:spTree>
      <p:nvGrpSpPr>
        <p:cNvPr id="1" name=""/>
        <p:cNvGrpSpPr/>
        <p:nvPr/>
      </p:nvGrpSpPr>
      <p:grpSpPr>
        <a:xfrm>
          <a:off x="0" y="0"/>
          <a:ext cx="0" cy="0"/>
          <a:chOff x="0" y="0"/>
          <a:chExt cx="0" cy="0"/>
        </a:xfrm>
      </p:grpSpPr>
      <p:sp>
        <p:nvSpPr>
          <p:cNvPr id="25" name="Rectangle 1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96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progress">
            <a:extLst>
              <a:ext uri="{FF2B5EF4-FFF2-40B4-BE49-F238E27FC236}">
                <a16:creationId xmlns:a16="http://schemas.microsoft.com/office/drawing/2014/main" id="{5FDF4D09-9CAA-493F-8203-42C360F452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7378" y="2803208"/>
            <a:ext cx="3810000" cy="25431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3469236-0268-42C4-9B76-99018705FCC8}"/>
              </a:ext>
            </a:extLst>
          </p:cNvPr>
          <p:cNvSpPr/>
          <p:nvPr/>
        </p:nvSpPr>
        <p:spPr>
          <a:xfrm>
            <a:off x="477012" y="671501"/>
            <a:ext cx="8237220" cy="5509200"/>
          </a:xfrm>
          <a:prstGeom prst="rect">
            <a:avLst/>
          </a:prstGeom>
          <a:solidFill>
            <a:schemeClr val="bg2">
              <a:lumMod val="25000"/>
            </a:schemeClr>
          </a:solidFill>
          <a:effectLst>
            <a:outerShdw blurRad="50800" dist="38100" dir="2700000" algn="tl" rotWithShape="0">
              <a:prstClr val="black">
                <a:alpha val="40000"/>
              </a:prstClr>
            </a:outerShdw>
          </a:effectLst>
        </p:spPr>
        <p:txBody>
          <a:bodyPr wrap="square">
            <a:spAutoFit/>
          </a:bodyPr>
          <a:lstStyle/>
          <a:p>
            <a:endParaRPr lang="en-IE" sz="2400" dirty="0">
              <a:solidFill>
                <a:schemeClr val="bg1"/>
              </a:solidFill>
            </a:endParaRPr>
          </a:p>
          <a:p>
            <a:r>
              <a:rPr lang="en-IE" sz="4800" b="1" dirty="0">
                <a:solidFill>
                  <a:schemeClr val="bg1"/>
                </a:solidFill>
              </a:rPr>
              <a:t>Progress</a:t>
            </a:r>
          </a:p>
          <a:p>
            <a:r>
              <a:rPr lang="en-IE" sz="4000" dirty="0">
                <a:solidFill>
                  <a:schemeClr val="bg1"/>
                </a:solidFill>
              </a:rPr>
              <a:t>Currently, Ireland is far off course in relation to achieving the existing targets for 2020 and 2030, and on both of the global climate governance principles, ambition and equity, Ireland is significantly failing, currently ranking second-worst in the EU.</a:t>
            </a:r>
          </a:p>
        </p:txBody>
      </p:sp>
    </p:spTree>
    <p:extLst>
      <p:ext uri="{BB962C8B-B14F-4D97-AF65-F5344CB8AC3E}">
        <p14:creationId xmlns:p14="http://schemas.microsoft.com/office/powerpoint/2010/main" val="2199474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alpha val="7000"/>
          </a:schemeClr>
        </a:solidFill>
        <a:effectLst/>
      </p:bgPr>
    </p:bg>
    <p:spTree>
      <p:nvGrpSpPr>
        <p:cNvPr id="1" name=""/>
        <p:cNvGrpSpPr/>
        <p:nvPr/>
      </p:nvGrpSpPr>
      <p:grpSpPr>
        <a:xfrm>
          <a:off x="0" y="0"/>
          <a:ext cx="0" cy="0"/>
          <a:chOff x="0" y="0"/>
          <a:chExt cx="0" cy="0"/>
        </a:xfrm>
      </p:grpSpPr>
      <p:sp>
        <p:nvSpPr>
          <p:cNvPr id="25" name="Rectangle 1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96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3469236-0268-42C4-9B76-99018705FCC8}"/>
              </a:ext>
            </a:extLst>
          </p:cNvPr>
          <p:cNvSpPr/>
          <p:nvPr/>
        </p:nvSpPr>
        <p:spPr>
          <a:xfrm>
            <a:off x="550164" y="566678"/>
            <a:ext cx="8237220" cy="6278642"/>
          </a:xfrm>
          <a:prstGeom prst="rect">
            <a:avLst/>
          </a:prstGeom>
          <a:solidFill>
            <a:schemeClr val="bg2">
              <a:lumMod val="25000"/>
            </a:schemeClr>
          </a:solidFill>
          <a:effectLst>
            <a:outerShdw blurRad="50800" dist="38100" dir="2700000" algn="tl" rotWithShape="0">
              <a:prstClr val="black">
                <a:alpha val="40000"/>
              </a:prstClr>
            </a:outerShdw>
          </a:effectLst>
        </p:spPr>
        <p:txBody>
          <a:bodyPr wrap="square">
            <a:spAutoFit/>
          </a:bodyPr>
          <a:lstStyle/>
          <a:p>
            <a:endParaRPr lang="en-IE" sz="2400" dirty="0">
              <a:solidFill>
                <a:schemeClr val="bg1"/>
              </a:solidFill>
            </a:endParaRPr>
          </a:p>
          <a:p>
            <a:r>
              <a:rPr lang="en-IE" sz="2400" b="1" dirty="0">
                <a:solidFill>
                  <a:schemeClr val="bg1"/>
                </a:solidFill>
              </a:rPr>
              <a:t>A just and equitable transition </a:t>
            </a:r>
          </a:p>
          <a:p>
            <a:endParaRPr lang="en-IE" b="1" dirty="0">
              <a:solidFill>
                <a:schemeClr val="bg1"/>
              </a:solidFill>
            </a:endParaRPr>
          </a:p>
          <a:p>
            <a:pPr marL="285750" indent="-285750">
              <a:buFont typeface="Arial" panose="020B0604020202020204" pitchFamily="34" charset="0"/>
              <a:buChar char="•"/>
            </a:pPr>
            <a:r>
              <a:rPr lang="en-IE" sz="2400" dirty="0">
                <a:solidFill>
                  <a:schemeClr val="bg1"/>
                </a:solidFill>
              </a:rPr>
              <a:t>Key concern for Community Work Ireland and our members</a:t>
            </a:r>
          </a:p>
          <a:p>
            <a:pPr marL="285750" indent="-285750">
              <a:buFont typeface="Arial" panose="020B0604020202020204" pitchFamily="34" charset="0"/>
              <a:buChar char="•"/>
            </a:pPr>
            <a:r>
              <a:rPr lang="en-IE" sz="2400" dirty="0">
                <a:solidFill>
                  <a:schemeClr val="bg1"/>
                </a:solidFill>
              </a:rPr>
              <a:t>Environmental justice - </a:t>
            </a:r>
            <a:r>
              <a:rPr lang="en-GB" sz="2400" dirty="0">
                <a:solidFill>
                  <a:schemeClr val="bg1"/>
                </a:solidFill>
              </a:rPr>
              <a:t>‘no less than a decent environment for all, with no more than our fair share of the earth’s resources’</a:t>
            </a:r>
          </a:p>
          <a:p>
            <a:pPr marL="285750" indent="-285750">
              <a:buFont typeface="Arial" panose="020B0604020202020204" pitchFamily="34" charset="0"/>
              <a:buChar char="•"/>
            </a:pPr>
            <a:r>
              <a:rPr lang="en-GB" sz="2400" dirty="0">
                <a:solidFill>
                  <a:schemeClr val="bg1"/>
                </a:solidFill>
              </a:rPr>
              <a:t>Environmental justice considers the social and political drivers and implications of pollution</a:t>
            </a:r>
          </a:p>
          <a:p>
            <a:pPr marL="285750" indent="-285750">
              <a:buFont typeface="Arial" panose="020B0604020202020204" pitchFamily="34" charset="0"/>
              <a:buChar char="•"/>
            </a:pPr>
            <a:r>
              <a:rPr lang="en-GB" sz="2400" dirty="0">
                <a:solidFill>
                  <a:schemeClr val="bg1"/>
                </a:solidFill>
              </a:rPr>
              <a:t>Calls attention to the ways in which different groups and communities experience environmental burdens (such as pollution or fuel poverty) or enjoy environmental benefits (such as access to green space and fresh, local food). </a:t>
            </a:r>
          </a:p>
          <a:p>
            <a:pPr marL="285750" indent="-285750">
              <a:buFont typeface="Arial" panose="020B0604020202020204" pitchFamily="34" charset="0"/>
              <a:buChar char="•"/>
            </a:pPr>
            <a:r>
              <a:rPr lang="en-IE" sz="2400" dirty="0">
                <a:solidFill>
                  <a:schemeClr val="bg1"/>
                </a:solidFill>
              </a:rPr>
              <a:t>Guided by environmental justice and the principles and values of community development, Community Work Ireland calls for the development of policies and programmes that support and promote community work and human rights approaches to climate action</a:t>
            </a:r>
          </a:p>
        </p:txBody>
      </p:sp>
      <p:pic>
        <p:nvPicPr>
          <p:cNvPr id="3074" name="Picture 2" descr="Image result for just transition">
            <a:extLst>
              <a:ext uri="{FF2B5EF4-FFF2-40B4-BE49-F238E27FC236}">
                <a16:creationId xmlns:a16="http://schemas.microsoft.com/office/drawing/2014/main" id="{DE8DFB61-A493-45AF-82E6-C993D0555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240" y="1115568"/>
            <a:ext cx="3794760" cy="3794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750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1217</Words>
  <Application>Microsoft Office PowerPoint</Application>
  <PresentationFormat>Widescreen</PresentationFormat>
  <Paragraphs>88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Community Workers' Co-operative</dc:creator>
  <cp:lastModifiedBy>Community Workers' Co-operative</cp:lastModifiedBy>
  <cp:revision>1</cp:revision>
  <dcterms:created xsi:type="dcterms:W3CDTF">2020-01-24T22:12:49Z</dcterms:created>
  <dcterms:modified xsi:type="dcterms:W3CDTF">2020-01-24T22:26:35Z</dcterms:modified>
</cp:coreProperties>
</file>